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3"/>
  </p:notesMasterIdLst>
  <p:handoutMasterIdLst>
    <p:handoutMasterId r:id="rId54"/>
  </p:handoutMasterIdLst>
  <p:sldIdLst>
    <p:sldId id="256" r:id="rId2"/>
    <p:sldId id="270" r:id="rId3"/>
    <p:sldId id="271" r:id="rId4"/>
    <p:sldId id="272" r:id="rId5"/>
    <p:sldId id="273" r:id="rId6"/>
    <p:sldId id="274" r:id="rId7"/>
    <p:sldId id="275" r:id="rId8"/>
    <p:sldId id="306" r:id="rId9"/>
    <p:sldId id="307" r:id="rId10"/>
    <p:sldId id="308" r:id="rId11"/>
    <p:sldId id="309" r:id="rId12"/>
    <p:sldId id="310" r:id="rId13"/>
    <p:sldId id="311" r:id="rId14"/>
    <p:sldId id="312" r:id="rId15"/>
    <p:sldId id="313" r:id="rId16"/>
    <p:sldId id="314" r:id="rId17"/>
    <p:sldId id="315" r:id="rId18"/>
    <p:sldId id="316" r:id="rId19"/>
    <p:sldId id="317" r:id="rId20"/>
    <p:sldId id="319" r:id="rId21"/>
    <p:sldId id="318"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68566" autoAdjust="0"/>
    <p:restoredTop sz="86320" autoAdjust="0"/>
  </p:normalViewPr>
  <p:slideViewPr>
    <p:cSldViewPr>
      <p:cViewPr varScale="1">
        <p:scale>
          <a:sx n="78" d="100"/>
          <a:sy n="78" d="100"/>
        </p:scale>
        <p:origin x="-1338" y="-96"/>
      </p:cViewPr>
      <p:guideLst>
        <p:guide orient="horz" pos="2160"/>
        <p:guide pos="2880"/>
      </p:guideLst>
    </p:cSldViewPr>
  </p:slideViewPr>
  <p:outlineViewPr>
    <p:cViewPr>
      <p:scale>
        <a:sx n="33" d="100"/>
        <a:sy n="33" d="100"/>
      </p:scale>
      <p:origin x="48" y="699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1213C5F-2D76-4DC7-9789-5CFFA6B22F28}" type="datetimeFigureOut">
              <a:rPr lang="en-US" smtClean="0"/>
              <a:pPr/>
              <a:t>5/23/2018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C183440-4540-4375-8621-6CF6DBCCC769}" type="slidenum">
              <a:rPr lang="en-US" smtClean="0"/>
              <a:pPr/>
              <a:t>‹#›</a:t>
            </a:fld>
            <a:endParaRPr lang="en-US"/>
          </a:p>
        </p:txBody>
      </p:sp>
    </p:spTree>
    <p:extLst>
      <p:ext uri="{BB962C8B-B14F-4D97-AF65-F5344CB8AC3E}">
        <p14:creationId xmlns:p14="http://schemas.microsoft.com/office/powerpoint/2010/main" val="408237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28F636-D023-49C9-9450-6AC0CA8319DD}" type="datetimeFigureOut">
              <a:rPr lang="en-US" smtClean="0"/>
              <a:pPr/>
              <a:t>5/23/2018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79D417-84AC-41E6-B70F-66C2F18ECE57}" type="slidenum">
              <a:rPr lang="en-US" smtClean="0"/>
              <a:pPr/>
              <a:t>‹#›</a:t>
            </a:fld>
            <a:endParaRPr lang="en-US"/>
          </a:p>
        </p:txBody>
      </p:sp>
    </p:spTree>
    <p:extLst>
      <p:ext uri="{BB962C8B-B14F-4D97-AF65-F5344CB8AC3E}">
        <p14:creationId xmlns:p14="http://schemas.microsoft.com/office/powerpoint/2010/main" val="333876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5B0374E-76E7-4D51-AD04-8A0B9A1F1C29}" type="slidenum">
              <a:rPr lang="en-US" smtClean="0"/>
              <a:pPr/>
              <a:t>6</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9D417-84AC-41E6-B70F-66C2F18ECE57}" type="slidenum">
              <a:rPr lang="en-US" smtClean="0"/>
              <a:pPr/>
              <a:t>13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79D417-84AC-41E6-B70F-66C2F18ECE57}" type="slidenum">
              <a:rPr lang="en-US" smtClean="0"/>
              <a:pPr/>
              <a:t>18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a:t>
            </a:r>
            <a:endParaRPr lang="en-US"/>
          </a:p>
        </p:txBody>
      </p:sp>
      <p:sp>
        <p:nvSpPr>
          <p:cNvPr id="4" name="Slide Number Placeholder 3"/>
          <p:cNvSpPr>
            <a:spLocks noGrp="1"/>
          </p:cNvSpPr>
          <p:nvPr>
            <p:ph type="sldNum" sz="quarter" idx="10"/>
          </p:nvPr>
        </p:nvSpPr>
        <p:spPr/>
        <p:txBody>
          <a:bodyPr/>
          <a:lstStyle/>
          <a:p>
            <a:fld id="{B079D417-84AC-41E6-B70F-66C2F18ECE57}" type="slidenum">
              <a:rPr lang="en-US" smtClean="0"/>
              <a:pPr/>
              <a:t>21</a:t>
            </a:fld>
            <a:endParaRPr lang="en-US"/>
          </a:p>
        </p:txBody>
      </p:sp>
    </p:spTree>
    <p:extLst>
      <p:ext uri="{BB962C8B-B14F-4D97-AF65-F5344CB8AC3E}">
        <p14:creationId xmlns:p14="http://schemas.microsoft.com/office/powerpoint/2010/main" val="2012036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www.simplypsychology.org/conformity.html" TargetMode="External"/><Relationship Id="rId3" Type="http://schemas.openxmlformats.org/officeDocument/2006/relationships/hyperlink" Target="http://en.wikipedia.org/wiki/Socialization" TargetMode="External"/><Relationship Id="rId7" Type="http://schemas.openxmlformats.org/officeDocument/2006/relationships/hyperlink" Target="http://en.wikipedia.org/wiki/Persuasion" TargetMode="External"/><Relationship Id="rId2" Type="http://schemas.openxmlformats.org/officeDocument/2006/relationships/hyperlink" Target="http://en.wikipedia.org/wiki/Conformity" TargetMode="External"/><Relationship Id="rId1" Type="http://schemas.openxmlformats.org/officeDocument/2006/relationships/slideLayout" Target="../slideLayouts/slideLayout2.xml"/><Relationship Id="rId6" Type="http://schemas.openxmlformats.org/officeDocument/2006/relationships/hyperlink" Target="http://en.wikipedia.org/wiki/Leadership" TargetMode="External"/><Relationship Id="rId5" Type="http://schemas.openxmlformats.org/officeDocument/2006/relationships/hyperlink" Target="http://en.wikipedia.org/wiki/Obedience_(human_behavior)" TargetMode="External"/><Relationship Id="rId4" Type="http://schemas.openxmlformats.org/officeDocument/2006/relationships/hyperlink" Target="http://en.wikipedia.org/wiki/Peer_pressure"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en.wikipedia.org/wiki/Social_influence" TargetMode="External"/><Relationship Id="rId2" Type="http://schemas.openxmlformats.org/officeDocument/2006/relationships/hyperlink" Target="http://en.wikipedia.org/wiki/Herbert_Kelman" TargetMode="External"/><Relationship Id="rId1" Type="http://schemas.openxmlformats.org/officeDocument/2006/relationships/slideLayout" Target="../slideLayouts/slideLayout2.xml"/><Relationship Id="rId6" Type="http://schemas.openxmlformats.org/officeDocument/2006/relationships/hyperlink" Target="http://en.wikipedia.org/wiki/Internalization" TargetMode="External"/><Relationship Id="rId5" Type="http://schemas.openxmlformats.org/officeDocument/2006/relationships/hyperlink" Target="http://en.wikipedia.org/wiki/Identification_(psychodynamic)" TargetMode="External"/><Relationship Id="rId4" Type="http://schemas.openxmlformats.org/officeDocument/2006/relationships/hyperlink" Target="http://en.wikipedia.org/wiki/Compliance_(psychology)"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Need"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en.wikipedia.org/wiki/Normative_social_influence" TargetMode="External"/><Relationship Id="rId4" Type="http://schemas.openxmlformats.org/officeDocument/2006/relationships/hyperlink" Target="http://en.wikipedia.org/wiki/Informational_social_influence"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Hawthorne_Works" TargetMode="External"/><Relationship Id="rId2" Type="http://schemas.openxmlformats.org/officeDocument/2006/relationships/hyperlink" Target="https://en.wikipedia.org/wiki/Hawthorne_effect#cite_note-HRev-5" TargetMode="External"/><Relationship Id="rId1" Type="http://schemas.openxmlformats.org/officeDocument/2006/relationships/slideLayout" Target="../slideLayouts/slideLayout2.xml"/><Relationship Id="rId5" Type="http://schemas.openxmlformats.org/officeDocument/2006/relationships/hyperlink" Target="https://en.wikipedia.org/wiki/Motivation" TargetMode="External"/><Relationship Id="rId4" Type="http://schemas.openxmlformats.org/officeDocument/2006/relationships/hyperlink" Target="https://en.wikipedia.org/wiki/Western_Electric"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en.wikipedia.org/wiki/Hawthorne_effect#cite_note-2" TargetMode="External"/><Relationship Id="rId2" Type="http://schemas.openxmlformats.org/officeDocument/2006/relationships/hyperlink" Target="https://en.wikipedia.org/wiki/Hawthorne_effect#cite_note-1" TargetMode="External"/><Relationship Id="rId1" Type="http://schemas.openxmlformats.org/officeDocument/2006/relationships/slideLayout" Target="../slideLayouts/slideLayout2.xml"/><Relationship Id="rId4" Type="http://schemas.openxmlformats.org/officeDocument/2006/relationships/hyperlink" Target="https://en.wikipedia.org/wiki/Reactivity_(psychology)"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hatis.techtarget.com/definition/social-networkin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hatis.techtarget.com/definition/Hawthorne-effect" TargetMode="External"/></Relationships>
</file>

<file path=ppt/slides/_rels/slide22.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psychology.about.com/od/behavioralpsychology/f/behaviorism.htm" TargetMode="Externa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Concept of </a:t>
            </a:r>
            <a:r>
              <a:rPr lang="en-US" smtClean="0"/>
              <a:t>Group Dynamics</a:t>
            </a:r>
            <a:endParaRPr lang="en-US" dirty="0"/>
          </a:p>
        </p:txBody>
      </p:sp>
      <p:sp>
        <p:nvSpPr>
          <p:cNvPr id="3" name="Subtitle 2"/>
          <p:cNvSpPr>
            <a:spLocks noGrp="1"/>
          </p:cNvSpPr>
          <p:nvPr>
            <p:ph type="subTitle" idx="1"/>
          </p:nvPr>
        </p:nvSpPr>
        <p:spPr/>
        <p:txBody>
          <a:bodyPr/>
          <a:lstStyle/>
          <a:p>
            <a:r>
              <a:rPr lang="en-US" dirty="0" smtClean="0"/>
              <a:t>Chapter: 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a:buNone/>
            </a:pPr>
            <a:r>
              <a:rPr lang="en-US" dirty="0" smtClean="0"/>
              <a:t>	</a:t>
            </a:r>
            <a:r>
              <a:rPr lang="en-US" b="1" dirty="0" smtClean="0"/>
              <a:t>In Ecological Model Social Work focus on three main areas.</a:t>
            </a:r>
          </a:p>
          <a:p>
            <a:r>
              <a:rPr lang="en-US" dirty="0" smtClean="0"/>
              <a:t>It focus on the person and seek to develop problem- can focus on the relationship between a person and the solving, coping, and developmental capacities.</a:t>
            </a:r>
          </a:p>
          <a:p>
            <a:r>
              <a:rPr lang="en-US" dirty="0" smtClean="0"/>
              <a:t> Second, it can focus on the relationship between person and the system he or she interact with needed resources, services and opportunities.</a:t>
            </a:r>
          </a:p>
          <a:p>
            <a:r>
              <a:rPr lang="en-US" dirty="0" smtClean="0"/>
              <a:t> It can focus on the system and seek to reform them to meet the needs of individuals more effectively.</a:t>
            </a: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Influence</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Social influence</a:t>
            </a:r>
            <a:r>
              <a:rPr lang="en-US" dirty="0" smtClean="0"/>
              <a:t> occurs when one's emotions, opinions, or behaviors are affected by others.</a:t>
            </a:r>
            <a:r>
              <a:rPr lang="en-US" baseline="30000" dirty="0" smtClean="0"/>
              <a:t> </a:t>
            </a:r>
            <a:r>
              <a:rPr lang="en-US" dirty="0" smtClean="0"/>
              <a:t>Social influence takes many forms and can be seen in </a:t>
            </a:r>
            <a:r>
              <a:rPr lang="en-US" dirty="0" smtClean="0">
                <a:hlinkClick r:id="rId2" tooltip="Conformity"/>
              </a:rPr>
              <a:t>conformity</a:t>
            </a:r>
            <a:r>
              <a:rPr lang="en-US" dirty="0" smtClean="0"/>
              <a:t>, </a:t>
            </a:r>
            <a:r>
              <a:rPr lang="en-US" dirty="0" smtClean="0">
                <a:hlinkClick r:id="rId3" tooltip="Socialization"/>
              </a:rPr>
              <a:t>socialization</a:t>
            </a:r>
            <a:r>
              <a:rPr lang="en-US" dirty="0" smtClean="0"/>
              <a:t>, </a:t>
            </a:r>
            <a:r>
              <a:rPr lang="en-US" dirty="0" smtClean="0">
                <a:hlinkClick r:id="rId4" tooltip="Peer pressure"/>
              </a:rPr>
              <a:t>peer pressure</a:t>
            </a:r>
            <a:r>
              <a:rPr lang="en-US" dirty="0" smtClean="0"/>
              <a:t>, </a:t>
            </a:r>
            <a:r>
              <a:rPr lang="en-US" dirty="0" smtClean="0">
                <a:hlinkClick r:id="rId5" tooltip="Obedience (human behavior)"/>
              </a:rPr>
              <a:t>obedience</a:t>
            </a:r>
            <a:r>
              <a:rPr lang="en-US" dirty="0" smtClean="0"/>
              <a:t>, </a:t>
            </a:r>
            <a:r>
              <a:rPr lang="en-US" dirty="0" smtClean="0">
                <a:hlinkClick r:id="rId6" tooltip="Leadership"/>
              </a:rPr>
              <a:t>leadership</a:t>
            </a:r>
            <a:r>
              <a:rPr lang="en-US" dirty="0" smtClean="0"/>
              <a:t>, </a:t>
            </a:r>
            <a:r>
              <a:rPr lang="en-US" dirty="0" smtClean="0">
                <a:hlinkClick r:id="rId7" tooltip="Persuasion"/>
              </a:rPr>
              <a:t>persuasion</a:t>
            </a:r>
            <a:r>
              <a:rPr lang="en-US" dirty="0" smtClean="0"/>
              <a:t>.</a:t>
            </a:r>
          </a:p>
          <a:p>
            <a:r>
              <a:rPr lang="en-US" dirty="0" smtClean="0"/>
              <a:t>The term conformity is often used to indicate an agreement to the majority position, brought about either by a desire to ‘</a:t>
            </a:r>
            <a:r>
              <a:rPr lang="en-US" i="1" dirty="0" smtClean="0"/>
              <a:t>fit in</a:t>
            </a:r>
            <a:r>
              <a:rPr lang="en-US" dirty="0" smtClean="0"/>
              <a:t>’ or be liked (normative) or because of a desire to be correct (informational), or simply to conform to a social role (identification).</a:t>
            </a:r>
          </a:p>
          <a:p>
            <a:r>
              <a:rPr lang="en-US" sz="1100" dirty="0" smtClean="0">
                <a:hlinkClick r:id="rId8"/>
              </a:rPr>
              <a:t>http://www.simplypsychology.org/conformity.html</a:t>
            </a:r>
            <a:endParaRPr lang="en-US" sz="11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pPr marL="109728" indent="0">
              <a:buNone/>
            </a:pPr>
            <a:r>
              <a:rPr lang="en-US" dirty="0" smtClean="0"/>
              <a:t>In 1958, Harvard psychologist, </a:t>
            </a:r>
            <a:r>
              <a:rPr lang="en-US" dirty="0" smtClean="0">
                <a:hlinkClick r:id="rId2" tooltip="Herbert Kelman"/>
              </a:rPr>
              <a:t>Herbert </a:t>
            </a:r>
            <a:r>
              <a:rPr lang="en-US" dirty="0" err="1" smtClean="0">
                <a:hlinkClick r:id="rId2" tooltip="Herbert Kelman"/>
              </a:rPr>
              <a:t>Kelman</a:t>
            </a:r>
            <a:r>
              <a:rPr lang="en-US" dirty="0" smtClean="0"/>
              <a:t> identified three broad varieties of social influence.</a:t>
            </a:r>
            <a:r>
              <a:rPr lang="en-US" baseline="30000" dirty="0" smtClean="0">
                <a:hlinkClick r:id="rId3"/>
              </a:rPr>
              <a:t>[2]</a:t>
            </a:r>
            <a:endParaRPr lang="en-US" dirty="0" smtClean="0"/>
          </a:p>
          <a:p>
            <a:pPr marL="624078" lvl="0" indent="-514350">
              <a:buFont typeface="+mj-lt"/>
              <a:buAutoNum type="arabicPeriod"/>
            </a:pPr>
            <a:r>
              <a:rPr lang="en-US" b="1" dirty="0" smtClean="0">
                <a:hlinkClick r:id="rId4" tooltip="Compliance (psychology)"/>
              </a:rPr>
              <a:t>Compliance</a:t>
            </a:r>
            <a:r>
              <a:rPr lang="en-US" dirty="0" smtClean="0"/>
              <a:t> is when people appear to agree with others, but actually keep their dissenting opinions private.</a:t>
            </a:r>
          </a:p>
          <a:p>
            <a:pPr marL="624078" lvl="0" indent="-514350">
              <a:buFont typeface="+mj-lt"/>
              <a:buAutoNum type="arabicPeriod"/>
            </a:pPr>
            <a:r>
              <a:rPr lang="en-US" b="1" dirty="0" smtClean="0">
                <a:hlinkClick r:id="rId5" tooltip="Identification (psychodynamic)"/>
              </a:rPr>
              <a:t>Identification</a:t>
            </a:r>
            <a:r>
              <a:rPr lang="en-US" dirty="0" smtClean="0"/>
              <a:t> is when people are influenced by someone who is liked and respected, such as a famous celebrity.</a:t>
            </a:r>
          </a:p>
          <a:p>
            <a:pPr marL="624078" lvl="0" indent="-514350">
              <a:buFont typeface="+mj-lt"/>
              <a:buAutoNum type="arabicPeriod"/>
            </a:pPr>
            <a:r>
              <a:rPr lang="en-US" b="1" dirty="0" smtClean="0">
                <a:hlinkClick r:id="rId6" tooltip="Internalization"/>
              </a:rPr>
              <a:t>Internalization</a:t>
            </a:r>
            <a:r>
              <a:rPr lang="en-US" dirty="0" smtClean="0"/>
              <a:t> is when people accept a belief or behavior and agree both publicly and privately.</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473891"/>
          </a:xfrm>
        </p:spPr>
        <p:txBody>
          <a:bodyPr>
            <a:normAutofit fontScale="85000" lnSpcReduction="10000"/>
          </a:bodyPr>
          <a:lstStyle/>
          <a:p>
            <a:r>
              <a:rPr lang="en-US" dirty="0" smtClean="0"/>
              <a:t>Morton Deutsch and Harold Gerard described two psychological </a:t>
            </a:r>
            <a:r>
              <a:rPr lang="en-US" dirty="0" smtClean="0">
                <a:hlinkClick r:id="rId3" tooltip="Need"/>
              </a:rPr>
              <a:t>needs</a:t>
            </a:r>
            <a:r>
              <a:rPr lang="en-US" dirty="0" smtClean="0"/>
              <a:t> that lead humans to conform to the expectations of others. These include our need to be right (</a:t>
            </a:r>
            <a:r>
              <a:rPr lang="en-US" dirty="0" smtClean="0">
                <a:hlinkClick r:id="rId4" tooltip="Informational social influence"/>
              </a:rPr>
              <a:t>informational social influence</a:t>
            </a:r>
            <a:r>
              <a:rPr lang="en-US" dirty="0" smtClean="0"/>
              <a:t>), and our need to be liked (</a:t>
            </a:r>
            <a:r>
              <a:rPr lang="en-US" dirty="0" smtClean="0">
                <a:hlinkClick r:id="rId5" tooltip="Normative social influence"/>
              </a:rPr>
              <a:t>normative social influence</a:t>
            </a:r>
            <a:r>
              <a:rPr lang="en-US" dirty="0" smtClean="0"/>
              <a:t>).</a:t>
            </a:r>
            <a:endParaRPr lang="en-US" baseline="30000" dirty="0" smtClean="0"/>
          </a:p>
          <a:p>
            <a:r>
              <a:rPr lang="en-US" i="1" dirty="0" smtClean="0"/>
              <a:t>Normative influence is the desire to meet </a:t>
            </a:r>
            <a:r>
              <a:rPr lang="en-US" dirty="0" smtClean="0"/>
              <a:t>other people’s expectations and to be accepted by others. Normative influence is an influence to conform to the positive expectations of others. In terms of </a:t>
            </a:r>
            <a:r>
              <a:rPr lang="en-US" dirty="0" err="1" smtClean="0"/>
              <a:t>Kelman's</a:t>
            </a:r>
            <a:r>
              <a:rPr lang="en-US" dirty="0" smtClean="0"/>
              <a:t> typology, normative influence leads to public compliance, whereas informational influence leads to private acceptance.</a:t>
            </a:r>
          </a:p>
          <a:p>
            <a:r>
              <a:rPr lang="en-US" dirty="0" smtClean="0"/>
              <a:t>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i="1" dirty="0" smtClean="0"/>
              <a:t>Informational influence is accepting </a:t>
            </a:r>
            <a:r>
              <a:rPr lang="en-US" dirty="0" smtClean="0"/>
              <a:t>and being persuaded by information provided by others.</a:t>
            </a:r>
          </a:p>
          <a:p>
            <a:r>
              <a:rPr lang="en-US" dirty="0" smtClean="0"/>
              <a:t>Informational influence (or </a:t>
            </a:r>
            <a:r>
              <a:rPr lang="en-US" i="1" dirty="0" smtClean="0"/>
              <a:t>social proof</a:t>
            </a:r>
            <a:r>
              <a:rPr lang="en-US" dirty="0" smtClean="0"/>
              <a:t>) is an influence to accept information from another as evidence about reality.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Primary Affiliation Group</a:t>
            </a:r>
            <a:endParaRPr lang="en-US" dirty="0"/>
          </a:p>
        </p:txBody>
      </p:sp>
      <p:sp>
        <p:nvSpPr>
          <p:cNvPr id="2" name="Content Placeholder 1"/>
          <p:cNvSpPr>
            <a:spLocks noGrp="1"/>
          </p:cNvSpPr>
          <p:nvPr>
            <p:ph idx="1"/>
          </p:nvPr>
        </p:nvSpPr>
        <p:spPr/>
        <p:txBody>
          <a:bodyPr/>
          <a:lstStyle/>
          <a:p>
            <a:pPr algn="just"/>
            <a:r>
              <a:rPr lang="en-US" dirty="0" smtClean="0"/>
              <a:t>Primary group is basic and natural and we have no option to choose primary group e.g. relationship with parents. </a:t>
            </a:r>
          </a:p>
          <a:p>
            <a:pPr algn="just"/>
            <a:r>
              <a:rPr lang="en-US" dirty="0" smtClean="0"/>
              <a:t>Most of the learned behavior of individual is acquired through the interaction with the members of primary group, which last throughout the life of a person.</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fontScale="85000" lnSpcReduction="10000"/>
          </a:bodyPr>
          <a:lstStyle/>
          <a:p>
            <a:r>
              <a:rPr lang="en-US" dirty="0"/>
              <a:t>Primary groups, such as family and friends, are small, </a:t>
            </a:r>
            <a:r>
              <a:rPr lang="en-US" dirty="0" smtClean="0"/>
              <a:t>long term</a:t>
            </a:r>
            <a:endParaRPr lang="en-US" dirty="0"/>
          </a:p>
          <a:p>
            <a:pPr algn="just"/>
            <a:r>
              <a:rPr lang="en-US" dirty="0" smtClean="0"/>
              <a:t>These groups are characterized </a:t>
            </a:r>
            <a:r>
              <a:rPr lang="en-US" dirty="0"/>
              <a:t>by face-to-face interaction and high levels of cohesiveness</a:t>
            </a:r>
            <a:r>
              <a:rPr lang="en-US" dirty="0" smtClean="0"/>
              <a:t>, solidarity</a:t>
            </a:r>
            <a:r>
              <a:rPr lang="en-US" dirty="0"/>
              <a:t>, and member identification. In many cases, </a:t>
            </a:r>
            <a:r>
              <a:rPr lang="en-US" dirty="0" smtClean="0"/>
              <a:t>individuals become </a:t>
            </a:r>
            <a:r>
              <a:rPr lang="en-US" dirty="0"/>
              <a:t>part of primary groups involuntarily: Most are born into a family, </a:t>
            </a:r>
            <a:r>
              <a:rPr lang="en-US" dirty="0" smtClean="0"/>
              <a:t>which provides </a:t>
            </a:r>
            <a:r>
              <a:rPr lang="en-US" dirty="0"/>
              <a:t>for their well-being until they can join other social groups. Other </a:t>
            </a:r>
            <a:r>
              <a:rPr lang="en-US" dirty="0" smtClean="0"/>
              <a:t>primary groups </a:t>
            </a:r>
            <a:r>
              <a:rPr lang="en-US" dirty="0"/>
              <a:t>form when people interact in significant, meaningful ways for </a:t>
            </a:r>
            <a:r>
              <a:rPr lang="en-US" dirty="0" smtClean="0"/>
              <a:t>a prolonged </a:t>
            </a:r>
            <a:r>
              <a:rPr lang="en-US" dirty="0"/>
              <a:t>period of time. Cooley (1909, p. 23) thought that primary groups </a:t>
            </a:r>
            <a:r>
              <a:rPr lang="en-US" dirty="0" smtClean="0"/>
              <a:t>protect members </a:t>
            </a:r>
            <a:r>
              <a:rPr lang="en-US" dirty="0"/>
              <a:t>from harm, care for them when they are ill, and provide them </a:t>
            </a:r>
            <a:r>
              <a:rPr lang="en-US" dirty="0" smtClean="0"/>
              <a:t>with shelter and </a:t>
            </a:r>
            <a:r>
              <a:rPr lang="en-US" dirty="0" err="1" smtClean="0"/>
              <a:t>substenance</a:t>
            </a:r>
            <a:r>
              <a:rPr lang="en-US" dirty="0" smtClean="0"/>
              <a:t>. </a:t>
            </a:r>
            <a:endParaRPr lang="en-US" dirty="0"/>
          </a:p>
        </p:txBody>
      </p:sp>
    </p:spTree>
    <p:extLst>
      <p:ext uri="{BB962C8B-B14F-4D97-AF65-F5344CB8AC3E}">
        <p14:creationId xmlns:p14="http://schemas.microsoft.com/office/powerpoint/2010/main" val="33969627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491"/>
          </a:xfrm>
        </p:spPr>
        <p:txBody>
          <a:bodyPr>
            <a:normAutofit lnSpcReduction="10000"/>
          </a:bodyPr>
          <a:lstStyle/>
          <a:p>
            <a:pPr algn="just"/>
            <a:r>
              <a:rPr lang="en-US" dirty="0" smtClean="0"/>
              <a:t>But </a:t>
            </a:r>
            <a:r>
              <a:rPr lang="en-US" dirty="0"/>
              <a:t>he believed that their most important function was </a:t>
            </a:r>
            <a:r>
              <a:rPr lang="en-US" dirty="0" smtClean="0"/>
              <a:t>in creating </a:t>
            </a:r>
            <a:r>
              <a:rPr lang="en-US" dirty="0"/>
              <a:t>a bridge between the individual and society at large:</a:t>
            </a:r>
          </a:p>
          <a:p>
            <a:pPr algn="just"/>
            <a:r>
              <a:rPr lang="en-US" dirty="0"/>
              <a:t>Primary groups are primary in the sense that they give the individual his earliest </a:t>
            </a:r>
            <a:r>
              <a:rPr lang="en-US" dirty="0" smtClean="0"/>
              <a:t>and </a:t>
            </a:r>
            <a:r>
              <a:rPr lang="en-US" dirty="0" err="1" smtClean="0"/>
              <a:t>completest</a:t>
            </a:r>
            <a:r>
              <a:rPr lang="en-US" dirty="0" smtClean="0"/>
              <a:t> </a:t>
            </a:r>
            <a:r>
              <a:rPr lang="en-US" dirty="0"/>
              <a:t>experience of social unity, and also in the sense that they do not </a:t>
            </a:r>
            <a:r>
              <a:rPr lang="en-US" dirty="0" smtClean="0"/>
              <a:t>change in </a:t>
            </a:r>
            <a:r>
              <a:rPr lang="en-US" dirty="0"/>
              <a:t>the same degree as more elaborate relations, but form a </a:t>
            </a:r>
            <a:r>
              <a:rPr lang="en-US" dirty="0" smtClean="0"/>
              <a:t>comparatively permanent source </a:t>
            </a:r>
            <a:r>
              <a:rPr lang="en-US" dirty="0"/>
              <a:t>out of which the latter are ever </a:t>
            </a:r>
            <a:r>
              <a:rPr lang="en-US" dirty="0" smtClean="0"/>
              <a:t>springing.</a:t>
            </a:r>
            <a:endParaRPr lang="en-US" dirty="0"/>
          </a:p>
        </p:txBody>
      </p:sp>
    </p:spTree>
    <p:extLst>
      <p:ext uri="{BB962C8B-B14F-4D97-AF65-F5344CB8AC3E}">
        <p14:creationId xmlns:p14="http://schemas.microsoft.com/office/powerpoint/2010/main" val="37691775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Secondary Affiliation Group</a:t>
            </a:r>
            <a:endParaRPr lang="en-US" dirty="0"/>
          </a:p>
        </p:txBody>
      </p:sp>
      <p:sp>
        <p:nvSpPr>
          <p:cNvPr id="2" name="Content Placeholder 1"/>
          <p:cNvSpPr>
            <a:spLocks noGrp="1"/>
          </p:cNvSpPr>
          <p:nvPr>
            <p:ph idx="1"/>
          </p:nvPr>
        </p:nvSpPr>
        <p:spPr/>
        <p:txBody>
          <a:bodyPr>
            <a:normAutofit fontScale="85000" lnSpcReduction="20000"/>
          </a:bodyPr>
          <a:lstStyle/>
          <a:p>
            <a:pPr algn="just"/>
            <a:r>
              <a:rPr lang="en-US" dirty="0" smtClean="0"/>
              <a:t>In secondary group relations of individuals are less personal and no emotional attachment with one another.</a:t>
            </a:r>
          </a:p>
          <a:p>
            <a:pPr algn="just"/>
            <a:r>
              <a:rPr lang="en-US" dirty="0" smtClean="0"/>
              <a:t>Their contact are casual and based on contract, when contract ends, the relationship ends e.g. interaction between employer and his employee, shopkeeper and customer.</a:t>
            </a:r>
          </a:p>
          <a:p>
            <a:pPr algn="just"/>
            <a:r>
              <a:rPr lang="en-US" dirty="0"/>
              <a:t>Such groups are larger and more formally organized than </a:t>
            </a:r>
            <a:r>
              <a:rPr lang="en-US" dirty="0" smtClean="0"/>
              <a:t>primary groups</a:t>
            </a:r>
            <a:r>
              <a:rPr lang="en-US" dirty="0"/>
              <a:t>, and they tend to be shorter in duration and less </a:t>
            </a:r>
            <a:r>
              <a:rPr lang="en-US" dirty="0" smtClean="0"/>
              <a:t>emotionally involving</a:t>
            </a:r>
            <a:r>
              <a:rPr lang="en-US" dirty="0"/>
              <a:t>. However, secondary groups continue to define the individual’s </a:t>
            </a:r>
            <a:r>
              <a:rPr lang="en-US" dirty="0" smtClean="0"/>
              <a:t>place in </a:t>
            </a:r>
            <a:r>
              <a:rPr lang="en-US" dirty="0"/>
              <a:t>the social structure of society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Hawthorn Effect</a:t>
            </a:r>
            <a:endParaRPr lang="en-US" dirty="0"/>
          </a:p>
        </p:txBody>
      </p:sp>
      <p:sp>
        <p:nvSpPr>
          <p:cNvPr id="2" name="Content Placeholder 1"/>
          <p:cNvSpPr>
            <a:spLocks noGrp="1"/>
          </p:cNvSpPr>
          <p:nvPr>
            <p:ph idx="1"/>
          </p:nvPr>
        </p:nvSpPr>
        <p:spPr>
          <a:xfrm>
            <a:off x="457200" y="1371600"/>
            <a:ext cx="8229600" cy="4754563"/>
          </a:xfrm>
        </p:spPr>
        <p:txBody>
          <a:bodyPr>
            <a:normAutofit fontScale="85000" lnSpcReduction="10000"/>
          </a:bodyPr>
          <a:lstStyle/>
          <a:p>
            <a:pPr algn="just"/>
            <a:r>
              <a:rPr lang="en-US" dirty="0"/>
              <a:t>The term was coined in 1958 by Henry A. </a:t>
            </a:r>
            <a:r>
              <a:rPr lang="en-US" dirty="0" err="1"/>
              <a:t>Landsberger</a:t>
            </a:r>
            <a:r>
              <a:rPr lang="en-US" dirty="0"/>
              <a:t>,</a:t>
            </a:r>
            <a:r>
              <a:rPr lang="en-US" u="sng" baseline="30000" dirty="0">
                <a:hlinkClick r:id="rId2"/>
              </a:rPr>
              <a:t>[5]</a:t>
            </a:r>
            <a:r>
              <a:rPr lang="en-US" dirty="0"/>
              <a:t> when analyzing earlier experiments from 1924–32 at the </a:t>
            </a:r>
            <a:r>
              <a:rPr lang="en-US" u="sng" dirty="0">
                <a:hlinkClick r:id="rId3" tooltip="Hawthorne Works"/>
              </a:rPr>
              <a:t>Hawthorne Works</a:t>
            </a:r>
            <a:r>
              <a:rPr lang="en-US" dirty="0"/>
              <a:t> (a </a:t>
            </a:r>
            <a:r>
              <a:rPr lang="en-US" u="sng" dirty="0">
                <a:hlinkClick r:id="rId4" tooltip="Western Electric"/>
              </a:rPr>
              <a:t>Western Electric</a:t>
            </a:r>
            <a:r>
              <a:rPr lang="en-US" dirty="0"/>
              <a:t> factory outside Chicago). The Hawthorne Works had commissioned a study to see if their workers would become more productive in higher or lower levels of light. The workers' productivity seemed to improve when changes were made, and slumped when the study ended. It was suggested that the productivity gain occurred as a result of the </a:t>
            </a:r>
            <a:r>
              <a:rPr lang="en-US" u="sng" dirty="0">
                <a:hlinkClick r:id="rId5" tooltip="Motivation"/>
              </a:rPr>
              <a:t>motivational</a:t>
            </a:r>
            <a:r>
              <a:rPr lang="en-US" dirty="0"/>
              <a:t> effect on the workers of the interest being shown in them.</a:t>
            </a:r>
          </a:p>
          <a:p>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609600"/>
            <a:ext cx="7772400" cy="914400"/>
          </a:xfrm>
        </p:spPr>
        <p:txBody>
          <a:bodyPr/>
          <a:lstStyle/>
          <a:p>
            <a:pPr marL="320040" indent="-320040" algn="l" eaLnBrk="1" fontAlgn="auto" hangingPunct="1">
              <a:spcAft>
                <a:spcPts val="0"/>
              </a:spcAft>
              <a:buClr>
                <a:schemeClr val="accent6">
                  <a:lumMod val="75000"/>
                </a:schemeClr>
              </a:buClr>
              <a:defRPr/>
            </a:pPr>
            <a:r>
              <a:rPr lang="en-US" sz="3200" dirty="0" smtClean="0"/>
              <a:t>Group Dynamics</a:t>
            </a:r>
          </a:p>
        </p:txBody>
      </p:sp>
      <p:sp>
        <p:nvSpPr>
          <p:cNvPr id="2051" name="Rectangle 3"/>
          <p:cNvSpPr>
            <a:spLocks noGrp="1" noChangeArrowheads="1"/>
          </p:cNvSpPr>
          <p:nvPr>
            <p:ph idx="1"/>
          </p:nvPr>
        </p:nvSpPr>
        <p:spPr>
          <a:xfrm>
            <a:off x="685800" y="1524000"/>
            <a:ext cx="7772400" cy="4572000"/>
          </a:xfrm>
          <a:prstGeom prst="rect">
            <a:avLst/>
          </a:prstGeom>
        </p:spPr>
        <p:txBody>
          <a:bodyPr rtlCol="0">
            <a:normAutofit/>
          </a:bodyPr>
          <a:lstStyle/>
          <a:p>
            <a:pPr indent="-182880" algn="just" eaLnBrk="1" fontAlgn="auto" hangingPunct="1">
              <a:buClr>
                <a:schemeClr val="accent6">
                  <a:lumMod val="75000"/>
                </a:schemeClr>
              </a:buClr>
              <a:defRPr/>
            </a:pPr>
            <a:r>
              <a:rPr lang="en-US" sz="2000" b="1" dirty="0" smtClean="0">
                <a:solidFill>
                  <a:schemeClr val="tx1">
                    <a:lumMod val="75000"/>
                    <a:lumOff val="25000"/>
                  </a:schemeClr>
                </a:solidFill>
                <a:cs typeface="Times New Roman" pitchFamily="18" charset="0"/>
              </a:rPr>
              <a:t>The term group dynamics was originally used by Kurt </a:t>
            </a:r>
            <a:r>
              <a:rPr lang="en-US" sz="2000" b="1" dirty="0" err="1" smtClean="0">
                <a:solidFill>
                  <a:schemeClr val="tx1">
                    <a:lumMod val="75000"/>
                    <a:lumOff val="25000"/>
                  </a:schemeClr>
                </a:solidFill>
                <a:cs typeface="Times New Roman" pitchFamily="18" charset="0"/>
              </a:rPr>
              <a:t>Lewin</a:t>
            </a:r>
            <a:r>
              <a:rPr lang="en-US" sz="2000" b="1" dirty="0" smtClean="0">
                <a:solidFill>
                  <a:schemeClr val="tx1">
                    <a:lumMod val="75000"/>
                    <a:lumOff val="25000"/>
                  </a:schemeClr>
                </a:solidFill>
                <a:cs typeface="Times New Roman" pitchFamily="18" charset="0"/>
              </a:rPr>
              <a:t> (1948) to described what went on in small groups. </a:t>
            </a:r>
            <a:r>
              <a:rPr lang="en-US" sz="2000" b="1" dirty="0" err="1" smtClean="0">
                <a:solidFill>
                  <a:schemeClr val="tx1">
                    <a:lumMod val="75000"/>
                    <a:lumOff val="25000"/>
                  </a:schemeClr>
                </a:solidFill>
                <a:cs typeface="Times New Roman" pitchFamily="18" charset="0"/>
              </a:rPr>
              <a:t>Lewin</a:t>
            </a:r>
            <a:r>
              <a:rPr lang="en-US" sz="2000" b="1" dirty="0" smtClean="0">
                <a:solidFill>
                  <a:schemeClr val="tx1">
                    <a:lumMod val="75000"/>
                    <a:lumOff val="25000"/>
                  </a:schemeClr>
                </a:solidFill>
                <a:cs typeface="Times New Roman" pitchFamily="18" charset="0"/>
              </a:rPr>
              <a:t> was especially interested in how group climates and processes influence the interactions of group members and ultimate outcomes. </a:t>
            </a:r>
          </a:p>
          <a:p>
            <a:pPr indent="-182880" algn="just" eaLnBrk="1" fontAlgn="auto" hangingPunct="1">
              <a:buClr>
                <a:schemeClr val="accent6">
                  <a:lumMod val="75000"/>
                </a:schemeClr>
              </a:buClr>
              <a:defRPr/>
            </a:pPr>
            <a:r>
              <a:rPr lang="en-US" sz="2000" b="1" dirty="0" smtClean="0">
                <a:solidFill>
                  <a:schemeClr val="tx1">
                    <a:lumMod val="75000"/>
                    <a:lumOff val="25000"/>
                  </a:schemeClr>
                </a:solidFill>
                <a:cs typeface="Times New Roman" pitchFamily="18" charset="0"/>
              </a:rPr>
              <a:t>He thought many factors contributed to the overall concept of group dynamics, for instance, group purpose, communication patterns, power/control issues, and member’s roles. For instance, if the group’s purpose is to fight a common enemy and save a country, the intensity, roles communication procedures, control issues, and interactions of its members are quite different from those of a group formed to study the influences of modern art in conservative communities. (Group Work a counseling specialty P.27)</a:t>
            </a:r>
          </a:p>
          <a:p>
            <a:pPr indent="-182880" eaLnBrk="1" fontAlgn="auto" hangingPunct="1">
              <a:buClr>
                <a:schemeClr val="accent6">
                  <a:lumMod val="75000"/>
                </a:schemeClr>
              </a:buClr>
              <a:defRPr/>
            </a:pPr>
            <a:endParaRPr lang="en-US" sz="2000" b="1" dirty="0" smtClean="0">
              <a:solidFill>
                <a:schemeClr val="tx1">
                  <a:lumMod val="75000"/>
                  <a:lumOff val="2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afterEffect">
                                  <p:stCondLst>
                                    <p:cond delay="2000"/>
                                  </p:stCondLst>
                                  <p:childTnLst>
                                    <p:set>
                                      <p:cBhvr>
                                        <p:cTn id="6" dur="1" fill="hold">
                                          <p:stCondLst>
                                            <p:cond delay="0"/>
                                          </p:stCondLst>
                                        </p:cTn>
                                        <p:tgtEl>
                                          <p:spTgt spid="2050"/>
                                        </p:tgtEl>
                                        <p:attrNameLst>
                                          <p:attrName>style.visibility</p:attrName>
                                        </p:attrNameLst>
                                      </p:cBhvr>
                                      <p:to>
                                        <p:strVal val="visible"/>
                                      </p:to>
                                    </p:set>
                                    <p:animEffect transition="in" filter="checkerboard(across)">
                                      <p:cBhvr>
                                        <p:cTn id="7" dur="500"/>
                                        <p:tgtEl>
                                          <p:spTgt spid="2050"/>
                                        </p:tgtEl>
                                      </p:cBhvr>
                                    </p:animEffect>
                                  </p:childTnLst>
                                  <p:subTnLst>
                                    <p:animClr clrSpc="rgb" dir="cw">
                                      <p:cBhvr override="childStyle">
                                        <p:cTn dur="1" fill="hold" display="0" masterRel="nextClick" afterEffect="1"/>
                                        <p:tgtEl>
                                          <p:spTgt spid="2050"/>
                                        </p:tgtEl>
                                        <p:attrNameLst>
                                          <p:attrName>ppt_c</p:attrName>
                                        </p:attrNameLst>
                                      </p:cBhvr>
                                      <p:to>
                                        <a:schemeClr val="accent2"/>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ntr" presetSubtype="1" fill="hold" grpId="0"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 calcmode="lin" valueType="num">
                                      <p:cBhvr additive="base">
                                        <p:cTn id="12" dur="5000" fill="hold"/>
                                        <p:tgtEl>
                                          <p:spTgt spid="2051">
                                            <p:txEl>
                                              <p:pRg st="0" end="0"/>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2051">
                                            <p:txEl>
                                              <p:pRg st="0" end="0"/>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2051">
                                            <p:txEl>
                                              <p:pRg st="0" end="0"/>
                                            </p:txEl>
                                          </p:spTgt>
                                        </p:tgtEl>
                                        <p:attrNameLst>
                                          <p:attrName>ppt_c</p:attrName>
                                        </p:attrNameLst>
                                      </p:cBhvr>
                                      <p:to>
                                        <a:schemeClr val="accent1"/>
                                      </p:to>
                                    </p:animClr>
                                  </p:subTnLst>
                                </p:cTn>
                              </p:par>
                            </p:childTnLst>
                          </p:cTn>
                        </p:par>
                      </p:childTnLst>
                    </p:cTn>
                  </p:par>
                  <p:par>
                    <p:cTn id="14" fill="hold" nodeType="clickPar">
                      <p:stCondLst>
                        <p:cond delay="indefinite"/>
                      </p:stCondLst>
                      <p:childTnLst>
                        <p:par>
                          <p:cTn id="15" fill="hold" nodeType="withGroup">
                            <p:stCondLst>
                              <p:cond delay="0"/>
                            </p:stCondLst>
                            <p:childTnLst>
                              <p:par>
                                <p:cTn id="16" presetID="7" presetClass="entr" presetSubtype="1" fill="hold" grpId="0" nodeType="clickEffect">
                                  <p:stCondLst>
                                    <p:cond delay="0"/>
                                  </p:stCondLst>
                                  <p:childTnLst>
                                    <p:set>
                                      <p:cBhvr>
                                        <p:cTn id="17" dur="1" fill="hold">
                                          <p:stCondLst>
                                            <p:cond delay="0"/>
                                          </p:stCondLst>
                                        </p:cTn>
                                        <p:tgtEl>
                                          <p:spTgt spid="2051">
                                            <p:txEl>
                                              <p:pRg st="1" end="1"/>
                                            </p:txEl>
                                          </p:spTgt>
                                        </p:tgtEl>
                                        <p:attrNameLst>
                                          <p:attrName>style.visibility</p:attrName>
                                        </p:attrNameLst>
                                      </p:cBhvr>
                                      <p:to>
                                        <p:strVal val="visible"/>
                                      </p:to>
                                    </p:set>
                                    <p:anim calcmode="lin" valueType="num">
                                      <p:cBhvr additive="base">
                                        <p:cTn id="18" dur="5000" fill="hold"/>
                                        <p:tgtEl>
                                          <p:spTgt spid="2051">
                                            <p:txEl>
                                              <p:pRg st="1" end="1"/>
                                            </p:txEl>
                                          </p:spTgt>
                                        </p:tgtEl>
                                        <p:attrNameLst>
                                          <p:attrName>ppt_x</p:attrName>
                                        </p:attrNameLst>
                                      </p:cBhvr>
                                      <p:tavLst>
                                        <p:tav tm="0">
                                          <p:val>
                                            <p:strVal val="#ppt_x"/>
                                          </p:val>
                                        </p:tav>
                                        <p:tav tm="100000">
                                          <p:val>
                                            <p:strVal val="#ppt_x"/>
                                          </p:val>
                                        </p:tav>
                                      </p:tavLst>
                                    </p:anim>
                                    <p:anim calcmode="lin" valueType="num">
                                      <p:cBhvr additive="base">
                                        <p:cTn id="19" dur="5000" fill="hold"/>
                                        <p:tgtEl>
                                          <p:spTgt spid="2051">
                                            <p:txEl>
                                              <p:pRg st="1" end="1"/>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2051">
                                            <p:txEl>
                                              <p:pRg st="1" end="1"/>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dirty="0"/>
              <a:t>The </a:t>
            </a:r>
            <a:r>
              <a:rPr lang="en-US" b="1" dirty="0"/>
              <a:t>Hawthorne effect</a:t>
            </a:r>
            <a:r>
              <a:rPr lang="en-US" dirty="0"/>
              <a:t> (also referred to as the </a:t>
            </a:r>
            <a:r>
              <a:rPr lang="en-US" b="1" dirty="0"/>
              <a:t>observer effect</a:t>
            </a:r>
            <a:r>
              <a:rPr lang="en-US" baseline="30000" dirty="0">
                <a:hlinkClick r:id="rId2"/>
              </a:rPr>
              <a:t>[1]</a:t>
            </a:r>
            <a:r>
              <a:rPr lang="en-US" baseline="30000" dirty="0">
                <a:hlinkClick r:id="rId3"/>
              </a:rPr>
              <a:t>[2]</a:t>
            </a:r>
            <a:r>
              <a:rPr lang="en-US" dirty="0"/>
              <a:t>) is a type of </a:t>
            </a:r>
            <a:r>
              <a:rPr lang="en-US" dirty="0">
                <a:hlinkClick r:id="rId4" tooltip="Reactivity (psychology)"/>
              </a:rPr>
              <a:t>reactivity</a:t>
            </a:r>
            <a:r>
              <a:rPr lang="en-US" dirty="0"/>
              <a:t> in which individuals modify an aspect of their behavior in response to their awareness of being observed</a:t>
            </a:r>
            <a:r>
              <a:rPr lang="en-US" dirty="0" smtClean="0"/>
              <a:t>. It brings behavioral  change due to an awareness of being observed,  active compliance with the supposed wishes of researchers  because of special attention  received,  or positive response to the stimulus  being introduced.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321491"/>
          </a:xfrm>
        </p:spPr>
        <p:txBody>
          <a:bodyPr>
            <a:normAutofit fontScale="92500" lnSpcReduction="20000"/>
          </a:bodyPr>
          <a:lstStyle/>
          <a:p>
            <a:pPr algn="just"/>
            <a:r>
              <a:rPr lang="en-US" dirty="0" smtClean="0"/>
              <a:t>The Hawthorne effect is a psychological phenomenon that produces an improvement in human behavior or performance as a result of increased attention from superiors, clients or colleagues. In a collaborative effort, the effect can enhance results by creating a sense of teamwork and common purpose. In </a:t>
            </a:r>
            <a:r>
              <a:rPr lang="en-US" u="sng" dirty="0" smtClean="0">
                <a:hlinkClick r:id="rId3"/>
              </a:rPr>
              <a:t>social networking</a:t>
            </a:r>
            <a:r>
              <a:rPr lang="en-US" dirty="0" smtClean="0"/>
              <a:t>, the effect may operate like peer pressure to improve the behavior of participants.</a:t>
            </a:r>
          </a:p>
          <a:p>
            <a:pPr algn="just"/>
            <a:endParaRPr lang="en-US" dirty="0"/>
          </a:p>
          <a:p>
            <a:pPr marL="109728" indent="0" algn="just">
              <a:buNone/>
            </a:pPr>
            <a:endParaRPr lang="en-US" dirty="0" smtClean="0"/>
          </a:p>
          <a:p>
            <a:pPr algn="just"/>
            <a:r>
              <a:rPr lang="en-US" u="sng" dirty="0" smtClean="0">
                <a:hlinkClick r:id="rId4"/>
              </a:rPr>
              <a:t>http://whatis.techtarget.com/definition/Hawthorne-effect</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04800"/>
            <a:ext cx="6512511" cy="1143000"/>
          </a:xfrm>
        </p:spPr>
        <p:txBody>
          <a:bodyPr>
            <a:normAutofit fontScale="90000"/>
          </a:bodyPr>
          <a:lstStyle/>
          <a:p>
            <a:pPr marL="320040" indent="-320040" eaLnBrk="1" fontAlgn="auto" hangingPunct="1">
              <a:spcAft>
                <a:spcPts val="0"/>
              </a:spcAft>
              <a:buClr>
                <a:schemeClr val="accent6">
                  <a:lumMod val="75000"/>
                </a:schemeClr>
              </a:buClr>
              <a:defRPr/>
            </a:pPr>
            <a:r>
              <a:rPr lang="en-US" dirty="0" smtClean="0"/>
              <a:t>Functional components of Group dynamics</a:t>
            </a:r>
          </a:p>
        </p:txBody>
      </p:sp>
      <p:sp>
        <p:nvSpPr>
          <p:cNvPr id="8195" name="Rectangle 3"/>
          <p:cNvSpPr>
            <a:spLocks noGrp="1" noChangeArrowheads="1"/>
          </p:cNvSpPr>
          <p:nvPr>
            <p:ph idx="1"/>
          </p:nvPr>
        </p:nvSpPr>
        <p:spPr>
          <a:xfrm>
            <a:off x="533400" y="1676400"/>
            <a:ext cx="8229600" cy="4694238"/>
          </a:xfrm>
          <a:prstGeom prst="rect">
            <a:avLst/>
          </a:prstGeom>
        </p:spPr>
        <p:txBody>
          <a:bodyPr/>
          <a:lstStyle/>
          <a:p>
            <a:pPr eaLnBrk="1" hangingPunct="1">
              <a:lnSpc>
                <a:spcPct val="90000"/>
              </a:lnSpc>
              <a:buFont typeface="Wingdings" pitchFamily="2" charset="2"/>
              <a:buNone/>
            </a:pPr>
            <a:r>
              <a:rPr lang="en-US" sz="2400" b="1" smtClean="0"/>
              <a:t>1. </a:t>
            </a:r>
            <a:r>
              <a:rPr lang="en-US" sz="2400" b="1" u="sng" smtClean="0"/>
              <a:t>Group as a whole</a:t>
            </a:r>
            <a:r>
              <a:rPr lang="en-US" sz="2400" u="sng" smtClean="0"/>
              <a:t> (</a:t>
            </a:r>
            <a:r>
              <a:rPr lang="en-US" sz="2400" b="1" u="sng" smtClean="0"/>
              <a:t>Physical and non-Physical structure)</a:t>
            </a:r>
          </a:p>
          <a:p>
            <a:pPr eaLnBrk="1" hangingPunct="1">
              <a:lnSpc>
                <a:spcPct val="90000"/>
              </a:lnSpc>
            </a:pPr>
            <a:r>
              <a:rPr lang="en-US" sz="2400" b="1" u="sng" smtClean="0"/>
              <a:t>Structure of the group:</a:t>
            </a:r>
            <a:r>
              <a:rPr lang="en-US" sz="2400" b="1" smtClean="0"/>
              <a:t> </a:t>
            </a:r>
            <a:r>
              <a:rPr lang="en-US" sz="2400" b="1" i="1" smtClean="0"/>
              <a:t>refers to both the physical setup of a group as well as the interaction of each group member in relation to the group as a whole.</a:t>
            </a:r>
          </a:p>
          <a:p>
            <a:pPr eaLnBrk="1" hangingPunct="1">
              <a:lnSpc>
                <a:spcPct val="90000"/>
              </a:lnSpc>
            </a:pPr>
            <a:r>
              <a:rPr lang="en-US" sz="2400" b="1" smtClean="0"/>
              <a:t>Both types of structures influence how successful or harmonious the group will be and whether individual or group objectives will be met. </a:t>
            </a:r>
          </a:p>
          <a:p>
            <a:pPr eaLnBrk="1" hangingPunct="1">
              <a:lnSpc>
                <a:spcPct val="90000"/>
              </a:lnSpc>
            </a:pPr>
            <a:r>
              <a:rPr lang="en-US" sz="2400" b="1" smtClean="0"/>
              <a:t>Leaders and members have an ability to structure a group for better or worse. In this section, the physical structure of a group will be examined with the essence of group interaction.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additive="base">
                                        <p:cTn id="19" dur="500" fill="hold"/>
                                        <p:tgtEl>
                                          <p:spTgt spid="81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1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195">
                                            <p:txEl>
                                              <p:pRg st="3" end="3"/>
                                            </p:txEl>
                                          </p:spTgt>
                                        </p:tgtEl>
                                        <p:attrNameLst>
                                          <p:attrName>style.visibility</p:attrName>
                                        </p:attrNameLst>
                                      </p:cBhvr>
                                      <p:to>
                                        <p:strVal val="visible"/>
                                      </p:to>
                                    </p:set>
                                    <p:anim calcmode="lin" valueType="num">
                                      <p:cBhvr additive="base">
                                        <p:cTn id="25" dur="500" fill="hold"/>
                                        <p:tgtEl>
                                          <p:spTgt spid="819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1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nodeType="clickEffect">
                                  <p:stCondLst>
                                    <p:cond delay="0"/>
                                  </p:stCondLst>
                                  <p:childTnLst>
                                    <p:set>
                                      <p:cBhvr>
                                        <p:cTn id="30" dur="1" fill="hold">
                                          <p:stCondLst>
                                            <p:cond delay="0"/>
                                          </p:stCondLst>
                                        </p:cTn>
                                        <p:tgtEl>
                                          <p:spTgt spid="8194"/>
                                        </p:tgtEl>
                                        <p:attrNameLst>
                                          <p:attrName>style.visibility</p:attrName>
                                        </p:attrNameLst>
                                      </p:cBhvr>
                                      <p:to>
                                        <p:strVal val="visible"/>
                                      </p:to>
                                    </p:set>
                                    <p:anim calcmode="lin" valueType="num">
                                      <p:cBhvr additive="base">
                                        <p:cTn id="31" dur="500" fill="hold"/>
                                        <p:tgtEl>
                                          <p:spTgt spid="8194"/>
                                        </p:tgtEl>
                                        <p:attrNameLst>
                                          <p:attrName>ppt_x</p:attrName>
                                        </p:attrNameLst>
                                      </p:cBhvr>
                                      <p:tavLst>
                                        <p:tav tm="0">
                                          <p:val>
                                            <p:strVal val="1+#ppt_w/2"/>
                                          </p:val>
                                        </p:tav>
                                        <p:tav tm="100000">
                                          <p:val>
                                            <p:strVal val="#ppt_x"/>
                                          </p:val>
                                        </p:tav>
                                      </p:tavLst>
                                    </p:anim>
                                    <p:anim calcmode="lin" valueType="num">
                                      <p:cBhvr additive="base">
                                        <p:cTn id="32" dur="500" fill="hold"/>
                                        <p:tgtEl>
                                          <p:spTgt spid="819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685800" y="838200"/>
            <a:ext cx="7772400" cy="5257800"/>
          </a:xfrm>
          <a:prstGeom prst="rect">
            <a:avLst/>
          </a:prstGeom>
        </p:spPr>
        <p:txBody>
          <a:bodyPr rtlCol="0">
            <a:normAutofit/>
          </a:bodyPr>
          <a:lstStyle/>
          <a:p>
            <a:pPr indent="-182880" eaLnBrk="1" fontAlgn="auto" hangingPunct="1">
              <a:lnSpc>
                <a:spcPct val="90000"/>
              </a:lnSpc>
              <a:buClr>
                <a:schemeClr val="accent6">
                  <a:lumMod val="75000"/>
                </a:schemeClr>
              </a:buClr>
              <a:defRPr/>
            </a:pPr>
            <a:r>
              <a:rPr lang="en-US" sz="2400" b="1" u="sng" smtClean="0">
                <a:solidFill>
                  <a:schemeClr val="tx1">
                    <a:lumMod val="75000"/>
                    <a:lumOff val="25000"/>
                  </a:schemeClr>
                </a:solidFill>
              </a:rPr>
              <a:t>Physical structure</a:t>
            </a:r>
            <a:r>
              <a:rPr lang="en-US" sz="2400" b="1" smtClean="0">
                <a:solidFill>
                  <a:schemeClr val="tx1">
                    <a:lumMod val="75000"/>
                    <a:lumOff val="25000"/>
                  </a:schemeClr>
                </a:solidFill>
              </a:rPr>
              <a:t> consists of seating arrangements, architectural design of the room/hall, other related tangible things. </a:t>
            </a:r>
          </a:p>
          <a:p>
            <a:pPr indent="-182880" eaLnBrk="1" fontAlgn="auto" hangingPunct="1">
              <a:lnSpc>
                <a:spcPct val="90000"/>
              </a:lnSpc>
              <a:buClr>
                <a:schemeClr val="accent6">
                  <a:lumMod val="75000"/>
                </a:schemeClr>
              </a:buClr>
              <a:defRPr/>
            </a:pPr>
            <a:r>
              <a:rPr lang="en-US" sz="2400" b="1" u="sng" smtClean="0">
                <a:solidFill>
                  <a:schemeClr val="tx1">
                    <a:lumMod val="75000"/>
                    <a:lumOff val="25000"/>
                  </a:schemeClr>
                </a:solidFill>
              </a:rPr>
              <a:t>Social Psychologists</a:t>
            </a:r>
            <a:r>
              <a:rPr lang="en-US" sz="2400" b="1" smtClean="0">
                <a:solidFill>
                  <a:schemeClr val="tx1">
                    <a:lumMod val="75000"/>
                    <a:lumOff val="25000"/>
                  </a:schemeClr>
                </a:solidFill>
              </a:rPr>
              <a:t> believe that  architectural design of hall or room has vital impact on the members behavior. If the structure of the hall suits the group purpose and nature, it will have positive impact and will lead to positive group dynamics and change. </a:t>
            </a:r>
          </a:p>
          <a:p>
            <a:pPr indent="-182880" eaLnBrk="1" fontAlgn="auto" hangingPunct="1">
              <a:lnSpc>
                <a:spcPct val="90000"/>
              </a:lnSpc>
              <a:buClr>
                <a:schemeClr val="accent6">
                  <a:lumMod val="75000"/>
                </a:schemeClr>
              </a:buClr>
              <a:defRPr/>
            </a:pPr>
            <a:r>
              <a:rPr lang="en-US" sz="2400" b="1" u="sng" smtClean="0">
                <a:solidFill>
                  <a:schemeClr val="tx1">
                    <a:lumMod val="75000"/>
                    <a:lumOff val="25000"/>
                  </a:schemeClr>
                </a:solidFill>
              </a:rPr>
              <a:t>The structure of the group</a:t>
            </a:r>
            <a:r>
              <a:rPr lang="en-US" sz="2400" b="1" smtClean="0">
                <a:solidFill>
                  <a:schemeClr val="tx1">
                    <a:lumMod val="75000"/>
                    <a:lumOff val="25000"/>
                  </a:schemeClr>
                </a:solidFill>
              </a:rPr>
              <a:t> should be sound proof,  have proper lighting, and available technology according to the need, it will facilitate the group process.</a:t>
            </a:r>
          </a:p>
          <a:p>
            <a:pPr indent="-182880" eaLnBrk="1" fontAlgn="auto" hangingPunct="1">
              <a:lnSpc>
                <a:spcPct val="90000"/>
              </a:lnSpc>
              <a:buClr>
                <a:schemeClr val="accent6">
                  <a:lumMod val="75000"/>
                </a:schemeClr>
              </a:buClr>
              <a:defRPr/>
            </a:pPr>
            <a:r>
              <a:rPr lang="en-US" sz="2400" b="1" smtClean="0">
                <a:solidFill>
                  <a:schemeClr val="tx1">
                    <a:lumMod val="75000"/>
                    <a:lumOff val="25000"/>
                  </a:schemeClr>
                </a:solidFill>
              </a:rPr>
              <a:t>Seating arrangement is one the most important part of part of physical structure. </a:t>
            </a:r>
          </a:p>
          <a:p>
            <a:pPr indent="-182880" eaLnBrk="1" fontAlgn="auto" hangingPunct="1">
              <a:lnSpc>
                <a:spcPct val="90000"/>
              </a:lnSpc>
              <a:buClr>
                <a:schemeClr val="accent6">
                  <a:lumMod val="75000"/>
                </a:schemeClr>
              </a:buClr>
              <a:defRPr/>
            </a:pPr>
            <a:endParaRPr lang="en-US" sz="2400" b="1" smtClean="0">
              <a:solidFill>
                <a:schemeClr val="tx1">
                  <a:lumMod val="75000"/>
                  <a:lumOff val="25000"/>
                </a:schemeClr>
              </a:solidFill>
            </a:endParaRPr>
          </a:p>
          <a:p>
            <a:pPr indent="-182880" eaLnBrk="1" fontAlgn="auto" hangingPunct="1">
              <a:lnSpc>
                <a:spcPct val="90000"/>
              </a:lnSpc>
              <a:buClr>
                <a:schemeClr val="accent6">
                  <a:lumMod val="75000"/>
                </a:schemeClr>
              </a:buClr>
              <a:defRPr/>
            </a:pPr>
            <a:endParaRPr lang="en-US" sz="2400" b="1" smtClean="0">
              <a:solidFill>
                <a:schemeClr val="tx1">
                  <a:lumMod val="75000"/>
                  <a:lumOff val="25000"/>
                </a:schemeClr>
              </a:solidFill>
            </a:endParaRPr>
          </a:p>
          <a:p>
            <a:pPr indent="-182880" eaLnBrk="1" fontAlgn="auto" hangingPunct="1">
              <a:lnSpc>
                <a:spcPct val="90000"/>
              </a:lnSpc>
              <a:buClr>
                <a:schemeClr val="accent6">
                  <a:lumMod val="75000"/>
                </a:schemeClr>
              </a:buClr>
              <a:defRPr/>
            </a:pPr>
            <a:endParaRPr lang="en-US" b="1" smtClean="0">
              <a:solidFill>
                <a:schemeClr val="tx1">
                  <a:lumMod val="75000"/>
                  <a:lumOff val="2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219">
                                            <p:txEl>
                                              <p:pRg st="0" end="0"/>
                                            </p:txEl>
                                          </p:spTgt>
                                        </p:tgtEl>
                                        <p:attrNameLst>
                                          <p:attrName>ppt_c</p:attrName>
                                        </p:attrNameLst>
                                      </p:cBhvr>
                                      <p:to>
                                        <a:schemeClr val="accent1"/>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219">
                                            <p:txEl>
                                              <p:pRg st="1" end="1"/>
                                            </p:txEl>
                                          </p:spTgt>
                                        </p:tgtEl>
                                        <p:attrNameLst>
                                          <p:attrName>ppt_c</p:attrName>
                                        </p:attrNameLst>
                                      </p:cBhvr>
                                      <p:to>
                                        <a:schemeClr val="accent1"/>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219">
                                            <p:txEl>
                                              <p:pRg st="2" end="2"/>
                                            </p:txEl>
                                          </p:spTgt>
                                        </p:tgtEl>
                                        <p:attrNameLst>
                                          <p:attrName>style.visibility</p:attrName>
                                        </p:attrNameLst>
                                      </p:cBhvr>
                                      <p:to>
                                        <p:strVal val="visible"/>
                                      </p:to>
                                    </p:set>
                                    <p:anim calcmode="lin" valueType="num">
                                      <p:cBhvr additive="base">
                                        <p:cTn id="19" dur="500" fill="hold"/>
                                        <p:tgtEl>
                                          <p:spTgt spid="921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219">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219">
                                            <p:txEl>
                                              <p:pRg st="2" end="2"/>
                                            </p:txEl>
                                          </p:spTgt>
                                        </p:tgtEl>
                                        <p:attrNameLst>
                                          <p:attrName>ppt_c</p:attrName>
                                        </p:attrNameLst>
                                      </p:cBhvr>
                                      <p:to>
                                        <a:schemeClr val="accent1"/>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219">
                                            <p:txEl>
                                              <p:pRg st="3" end="3"/>
                                            </p:txEl>
                                          </p:spTgt>
                                        </p:tgtEl>
                                        <p:attrNameLst>
                                          <p:attrName>style.visibility</p:attrName>
                                        </p:attrNameLst>
                                      </p:cBhvr>
                                      <p:to>
                                        <p:strVal val="visible"/>
                                      </p:to>
                                    </p:set>
                                    <p:anim calcmode="lin" valueType="num">
                                      <p:cBhvr additive="base">
                                        <p:cTn id="25" dur="500" fill="hold"/>
                                        <p:tgtEl>
                                          <p:spTgt spid="921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219">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219">
                                            <p:txEl>
                                              <p:pRg st="3" end="3"/>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685800" y="762000"/>
            <a:ext cx="7772400" cy="5334000"/>
          </a:xfrm>
          <a:prstGeom prst="rect">
            <a:avLst/>
          </a:prstGeom>
        </p:spPr>
        <p:txBody>
          <a:bodyPr rtlCol="0">
            <a:normAutofit/>
          </a:bodyPr>
          <a:lstStyle/>
          <a:p>
            <a:pPr indent="-182880" eaLnBrk="1" fontAlgn="auto" hangingPunct="1">
              <a:buClr>
                <a:schemeClr val="accent6">
                  <a:lumMod val="75000"/>
                </a:schemeClr>
              </a:buClr>
              <a:defRPr/>
            </a:pPr>
            <a:r>
              <a:rPr lang="en-US" sz="2400" b="1" smtClean="0">
                <a:solidFill>
                  <a:schemeClr val="tx1">
                    <a:lumMod val="75000"/>
                    <a:lumOff val="25000"/>
                  </a:schemeClr>
                </a:solidFill>
              </a:rPr>
              <a:t>Many groups, regardless of purpose, use a </a:t>
            </a:r>
            <a:r>
              <a:rPr lang="en-US" sz="2400" b="1" u="sng" smtClean="0">
                <a:solidFill>
                  <a:schemeClr val="tx1">
                    <a:lumMod val="75000"/>
                    <a:lumOff val="25000"/>
                  </a:schemeClr>
                </a:solidFill>
              </a:rPr>
              <a:t>CIRCLE </a:t>
            </a:r>
            <a:r>
              <a:rPr lang="en-US" sz="2400" b="1" smtClean="0">
                <a:solidFill>
                  <a:schemeClr val="tx1">
                    <a:lumMod val="75000"/>
                    <a:lumOff val="25000"/>
                  </a:schemeClr>
                </a:solidFill>
              </a:rPr>
              <a:t>format. In this configuration, all members have direct access to each other. They have implied equality in status and power.the disadvantage of this arrangement is the lack of a perceived leader in the structure unless the identified leader is active and direct. Overall, the circle lends itself to being a democratic structure for conducting group work and is probably the best structure way for ensuring equal “air time” for all group members. </a:t>
            </a:r>
          </a:p>
          <a:p>
            <a:pPr indent="-182880" eaLnBrk="1" fontAlgn="auto" hangingPunct="1">
              <a:buClr>
                <a:schemeClr val="accent6">
                  <a:lumMod val="75000"/>
                </a:schemeClr>
              </a:buClr>
              <a:defRPr/>
            </a:pPr>
            <a:r>
              <a:rPr lang="en-US" sz="2400" b="1" u="sng" smtClean="0">
                <a:solidFill>
                  <a:schemeClr val="tx1">
                    <a:lumMod val="75000"/>
                    <a:lumOff val="25000"/>
                  </a:schemeClr>
                </a:solidFill>
              </a:rPr>
              <a:t>Chain arrangement</a:t>
            </a:r>
            <a:r>
              <a:rPr lang="en-US" sz="2400" b="1" smtClean="0">
                <a:solidFill>
                  <a:schemeClr val="tx1">
                    <a:lumMod val="75000"/>
                    <a:lumOff val="25000"/>
                  </a:schemeClr>
                </a:solidFill>
              </a:rPr>
              <a:t>. </a:t>
            </a:r>
            <a:r>
              <a:rPr lang="en-US" sz="2400" smtClean="0">
                <a:solidFill>
                  <a:schemeClr val="tx1">
                    <a:lumMod val="75000"/>
                    <a:lumOff val="25000"/>
                  </a:schemeClr>
                </a:solidFill>
              </a:rPr>
              <a:t>People are positioned or seated along a line, often according to their rank in a group. Communication is passed from a person at one end of the configuration to a person at the other end through others.</a:t>
            </a:r>
            <a:endParaRPr lang="en-US" sz="2400" b="1" smtClean="0">
              <a:solidFill>
                <a:schemeClr val="tx1">
                  <a:lumMod val="75000"/>
                  <a:lumOff val="2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dissolve">
                                      <p:cBhvr>
                                        <p:cTn id="7" dur="500"/>
                                        <p:tgtEl>
                                          <p:spTgt spid="10243">
                                            <p:txEl>
                                              <p:pRg st="0" end="0"/>
                                            </p:txEl>
                                          </p:spTgt>
                                        </p:tgtEl>
                                      </p:cBhvr>
                                    </p:animEffect>
                                  </p:childTnLst>
                                  <p:subTnLst>
                                    <p:animClr clrSpc="rgb" dir="cw">
                                      <p:cBhvr override="childStyle">
                                        <p:cTn dur="1" fill="hold" display="0" masterRel="nextClick" afterEffect="1"/>
                                        <p:tgtEl>
                                          <p:spTgt spid="10243">
                                            <p:txEl>
                                              <p:pRg st="0" end="0"/>
                                            </p:txEl>
                                          </p:spTgt>
                                        </p:tgtEl>
                                        <p:attrNameLst>
                                          <p:attrName>ppt_c</p:attrName>
                                        </p:attrNameLst>
                                      </p:cBhvr>
                                      <p:to>
                                        <a:schemeClr val="accent1"/>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dissolve">
                                      <p:cBhvr>
                                        <p:cTn id="12" dur="500"/>
                                        <p:tgtEl>
                                          <p:spTgt spid="10243">
                                            <p:txEl>
                                              <p:pRg st="1" end="1"/>
                                            </p:txEl>
                                          </p:spTgt>
                                        </p:tgtEl>
                                      </p:cBhvr>
                                    </p:animEffect>
                                  </p:childTnLst>
                                  <p:subTnLst>
                                    <p:animClr clrSpc="rgb" dir="cw">
                                      <p:cBhvr override="childStyle">
                                        <p:cTn dur="1" fill="hold" display="0" masterRel="nextClick" afterEffect="1"/>
                                        <p:tgtEl>
                                          <p:spTgt spid="10243">
                                            <p:txEl>
                                              <p:pRg st="1" end="1"/>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685800" y="762000"/>
            <a:ext cx="7772400" cy="5334000"/>
          </a:xfrm>
          <a:prstGeom prst="rect">
            <a:avLst/>
          </a:prstGeom>
        </p:spPr>
        <p:txBody>
          <a:bodyPr/>
          <a:lstStyle/>
          <a:p>
            <a:pPr eaLnBrk="1" hangingPunct="1"/>
            <a:r>
              <a:rPr lang="en-US" sz="3600" b="1" u="sng" smtClean="0"/>
              <a:t>“</a:t>
            </a:r>
            <a:r>
              <a:rPr lang="en-US" sz="2800" b="1" u="sng" smtClean="0"/>
              <a:t>U</a:t>
            </a:r>
            <a:r>
              <a:rPr lang="en-US" sz="2800" b="1" smtClean="0"/>
              <a:t>”</a:t>
            </a:r>
            <a:r>
              <a:rPr lang="en-US" sz="2400" smtClean="0"/>
              <a:t> shape arrangement</a:t>
            </a:r>
          </a:p>
          <a:p>
            <a:pPr eaLnBrk="1" hangingPunct="1"/>
            <a:r>
              <a:rPr lang="en-US" sz="2800" b="1" u="sng" smtClean="0"/>
              <a:t>Theatre style:</a:t>
            </a:r>
            <a:r>
              <a:rPr lang="en-US" sz="2400" smtClean="0"/>
              <a:t> where they are seated in lines and rows. Because of the emphasis in many psycho educational groups on obtaining cognitive information, this arrangement may be useful.</a:t>
            </a:r>
          </a:p>
          <a:p>
            <a:pPr eaLnBrk="1" hangingPunct="1"/>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1267">
                                            <p:txEl>
                                              <p:pRg st="0" end="0"/>
                                            </p:txEl>
                                          </p:spTgt>
                                        </p:tgtEl>
                                        <p:attrNameLst>
                                          <p:attrName>ppt_c</p:attrName>
                                        </p:attrNameLst>
                                      </p:cBhvr>
                                      <p:to>
                                        <a:schemeClr val="accent1"/>
                                      </p:to>
                                    </p:animClr>
                                    <p:audio>
                                      <p:cMediaNode>
                                        <p:cTn display="0" masterRel="sameClick">
                                          <p:stCondLst>
                                            <p:cond evt="begin" delay="0">
                                              <p:tn val="5"/>
                                            </p:cond>
                                          </p:stCondLst>
                                          <p:endCondLst>
                                            <p:cond evt="onStopAudio" delay="0">
                                              <p:tgtEl>
                                                <p:sldTgt/>
                                              </p:tgtEl>
                                            </p:cond>
                                          </p:endCondLst>
                                        </p:cTn>
                                        <p:tgtEl>
                                          <p:sndTgt r:embed="rId2" name="cashreg.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1267">
                                            <p:txEl>
                                              <p:pRg st="1" end="1"/>
                                            </p:txEl>
                                          </p:spTgt>
                                        </p:tgtEl>
                                        <p:attrNameLst>
                                          <p:attrName>ppt_c</p:attrName>
                                        </p:attrNameLst>
                                      </p:cBhvr>
                                      <p:to>
                                        <a:schemeClr val="accent1"/>
                                      </p:to>
                                    </p:animClr>
                                    <p:audio>
                                      <p:cMediaNode>
                                        <p:cTn display="0" masterRel="sameClick">
                                          <p:stCondLst>
                                            <p:cond evt="begin" delay="0">
                                              <p:tn val="11"/>
                                            </p:cond>
                                          </p:stCondLst>
                                          <p:endCondLst>
                                            <p:cond evt="onStopAudio" delay="0">
                                              <p:tgtEl>
                                                <p:sldTgt/>
                                              </p:tgtEl>
                                            </p:cond>
                                          </p:endCondLst>
                                        </p:cTn>
                                        <p:tgtEl>
                                          <p:sndTgt r:embed="rId2" name="cashre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457200" y="609600"/>
            <a:ext cx="7772400" cy="5334000"/>
          </a:xfrm>
          <a:prstGeom prst="rect">
            <a:avLst/>
          </a:prstGeom>
        </p:spPr>
        <p:txBody>
          <a:bodyPr rtlCol="0">
            <a:normAutofit/>
          </a:bodyPr>
          <a:lstStyle/>
          <a:p>
            <a:pPr indent="-182880" eaLnBrk="1" fontAlgn="auto" hangingPunct="1">
              <a:buClr>
                <a:schemeClr val="accent6">
                  <a:lumMod val="75000"/>
                </a:schemeClr>
              </a:buClr>
              <a:defRPr/>
            </a:pPr>
            <a:r>
              <a:rPr lang="en-US" sz="2400" b="1" u="sng" smtClean="0">
                <a:solidFill>
                  <a:schemeClr val="tx1">
                    <a:lumMod val="75000"/>
                    <a:lumOff val="25000"/>
                  </a:schemeClr>
                </a:solidFill>
              </a:rPr>
              <a:t>Non Physical structure</a:t>
            </a:r>
            <a:r>
              <a:rPr lang="en-US" sz="2400" b="1" smtClean="0">
                <a:solidFill>
                  <a:schemeClr val="tx1">
                    <a:lumMod val="75000"/>
                    <a:lumOff val="25000"/>
                  </a:schemeClr>
                </a:solidFill>
              </a:rPr>
              <a:t> consists of the social roles, statuses, types of social interaction, communication etc</a:t>
            </a:r>
          </a:p>
          <a:p>
            <a:pPr indent="-182880" eaLnBrk="1" fontAlgn="auto" hangingPunct="1">
              <a:buClr>
                <a:schemeClr val="accent6">
                  <a:lumMod val="75000"/>
                </a:schemeClr>
              </a:buClr>
              <a:defRPr/>
            </a:pPr>
            <a:r>
              <a:rPr lang="en-US" sz="2400" b="1" smtClean="0">
                <a:solidFill>
                  <a:schemeClr val="tx1">
                    <a:lumMod val="75000"/>
                    <a:lumOff val="25000"/>
                  </a:schemeClr>
                </a:solidFill>
              </a:rPr>
              <a:t>Group interaction can be describe as the way members relate to each other . It consists of nonverbal and verbal behaviors and the attitudes that go with them.</a:t>
            </a:r>
          </a:p>
          <a:p>
            <a:pPr indent="-182880" eaLnBrk="1" fontAlgn="auto" hangingPunct="1">
              <a:buClr>
                <a:schemeClr val="accent6">
                  <a:lumMod val="75000"/>
                </a:schemeClr>
              </a:buClr>
              <a:defRPr/>
            </a:pPr>
            <a:r>
              <a:rPr lang="en-US" sz="2400" b="1" u="sng" smtClean="0">
                <a:solidFill>
                  <a:schemeClr val="tx1">
                    <a:lumMod val="75000"/>
                    <a:lumOff val="25000"/>
                  </a:schemeClr>
                </a:solidFill>
              </a:rPr>
              <a:t>Nonverbal behaviors</a:t>
            </a:r>
            <a:r>
              <a:rPr lang="en-US" sz="2400" b="1" smtClean="0">
                <a:solidFill>
                  <a:schemeClr val="tx1">
                    <a:lumMod val="75000"/>
                    <a:lumOff val="25000"/>
                  </a:schemeClr>
                </a:solidFill>
              </a:rPr>
              <a:t> make up “more than 50 % of the messages communicated in social relationships” and are usually perceived as more honest and less subject to manipulation than verbal behaviors. The four main categories of nonverbal behavior are body behaviors, interaction with the environment, speech, and physical appearance. </a:t>
            </a:r>
          </a:p>
          <a:p>
            <a:pPr indent="-182880" eaLnBrk="1" fontAlgn="auto" hangingPunct="1">
              <a:buClr>
                <a:schemeClr val="accent6">
                  <a:lumMod val="75000"/>
                </a:schemeClr>
              </a:buClr>
              <a:defRPr/>
            </a:pPr>
            <a:endParaRPr lang="en-US" smtClean="0">
              <a:solidFill>
                <a:schemeClr val="tx1">
                  <a:lumMod val="75000"/>
                  <a:lumOff val="25000"/>
                </a:schemeClr>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533400" y="609600"/>
            <a:ext cx="7772400" cy="5334000"/>
          </a:xfrm>
          <a:prstGeom prst="rect">
            <a:avLst/>
          </a:prstGeom>
        </p:spPr>
        <p:txBody>
          <a:bodyPr/>
          <a:lstStyle/>
          <a:p>
            <a:pPr eaLnBrk="1" hangingPunct="1"/>
            <a:r>
              <a:rPr lang="en-US" u="sng" smtClean="0"/>
              <a:t>Verbal behavior</a:t>
            </a:r>
            <a:r>
              <a:rPr lang="en-US" smtClean="0"/>
              <a:t> is also crucial in group dynamics. One of the most important variables n group work to track is who speaks to whom and how often each members speaks. </a:t>
            </a:r>
          </a:p>
          <a:p>
            <a:pPr eaLnBrk="1" hangingPunct="1"/>
            <a:r>
              <a:rPr lang="en-US" u="sng" smtClean="0"/>
              <a:t>Value:</a:t>
            </a:r>
            <a:r>
              <a:rPr lang="en-US" smtClean="0"/>
              <a:t> the usefulness, importance of something, principles and beliefs about what is important in life and how people should behave.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3315">
                                            <p:txEl>
                                              <p:pRg st="0" end="0"/>
                                            </p:txEl>
                                          </p:spTgt>
                                        </p:tgtEl>
                                        <p:attrNameLst>
                                          <p:attrName>ppt_c</p:attrName>
                                        </p:attrNameLst>
                                      </p:cBhvr>
                                      <p:to>
                                        <a:schemeClr val="accent1"/>
                                      </p:to>
                                    </p:animClr>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500" fill="hold"/>
                                        <p:tgtEl>
                                          <p:spTgt spid="133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5">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3315">
                                            <p:txEl>
                                              <p:pRg st="1" end="1"/>
                                            </p:txEl>
                                          </p:spTgt>
                                        </p:tgtEl>
                                        <p:attrNameLst>
                                          <p:attrName>ppt_c</p:attrName>
                                        </p:attrNameLst>
                                      </p:cBhvr>
                                      <p:to>
                                        <a:schemeClr val="accent1"/>
                                      </p:to>
                                    </p:animClr>
                                    <p:audio>
                                      <p:cMediaNode>
                                        <p:cTn display="0" masterRel="sameClick">
                                          <p:stCondLst>
                                            <p:cond evt="begin" delay="0">
                                              <p:tn val="11"/>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609600"/>
            <a:ext cx="7772400" cy="838200"/>
          </a:xfrm>
        </p:spPr>
        <p:txBody>
          <a:bodyPr/>
          <a:lstStyle/>
          <a:p>
            <a:pPr marL="320040" indent="-320040" algn="l" eaLnBrk="1" fontAlgn="auto" hangingPunct="1">
              <a:spcAft>
                <a:spcPts val="0"/>
              </a:spcAft>
              <a:buClr>
                <a:schemeClr val="accent6">
                  <a:lumMod val="75000"/>
                </a:schemeClr>
              </a:buClr>
              <a:defRPr/>
            </a:pPr>
            <a:r>
              <a:rPr lang="en-US" sz="2800" smtClean="0"/>
              <a:t>2. Member’s roles &amp; Group Dynamics</a:t>
            </a:r>
          </a:p>
        </p:txBody>
      </p:sp>
      <p:sp>
        <p:nvSpPr>
          <p:cNvPr id="15363" name="Rectangle 3"/>
          <p:cNvSpPr>
            <a:spLocks noGrp="1" noChangeArrowheads="1"/>
          </p:cNvSpPr>
          <p:nvPr>
            <p:ph idx="1"/>
          </p:nvPr>
        </p:nvSpPr>
        <p:spPr>
          <a:xfrm>
            <a:off x="228600" y="457200"/>
            <a:ext cx="8229600" cy="5410200"/>
          </a:xfrm>
          <a:prstGeom prst="rect">
            <a:avLst/>
          </a:prstGeom>
        </p:spPr>
        <p:txBody>
          <a:bodyPr rtlCol="0">
            <a:normAutofit/>
          </a:bodyPr>
          <a:lstStyle/>
          <a:p>
            <a:pPr indent="-182880" eaLnBrk="1" fontAlgn="auto" hangingPunct="1">
              <a:buClr>
                <a:schemeClr val="accent6">
                  <a:lumMod val="75000"/>
                </a:schemeClr>
              </a:buClr>
              <a:defRPr/>
            </a:pPr>
            <a:endParaRPr lang="en-US" sz="2400" b="1" u="sng" dirty="0" smtClean="0">
              <a:solidFill>
                <a:schemeClr val="tx1">
                  <a:lumMod val="75000"/>
                  <a:lumOff val="25000"/>
                </a:schemeClr>
              </a:solidFill>
            </a:endParaRPr>
          </a:p>
          <a:p>
            <a:pPr marL="45720" indent="0" eaLnBrk="1" fontAlgn="auto" hangingPunct="1">
              <a:buClr>
                <a:schemeClr val="accent6">
                  <a:lumMod val="75000"/>
                </a:schemeClr>
              </a:buClr>
              <a:buFont typeface="Georgia" pitchFamily="18" charset="0"/>
              <a:buNone/>
              <a:defRPr/>
            </a:pPr>
            <a:endParaRPr lang="en-US" sz="2400" b="1" u="sng" dirty="0" smtClean="0">
              <a:solidFill>
                <a:schemeClr val="tx1">
                  <a:lumMod val="75000"/>
                  <a:lumOff val="25000"/>
                </a:schemeClr>
              </a:solidFill>
            </a:endParaRPr>
          </a:p>
          <a:p>
            <a:pPr indent="-182880" eaLnBrk="1" fontAlgn="auto" hangingPunct="1">
              <a:buClr>
                <a:schemeClr val="accent6">
                  <a:lumMod val="75000"/>
                </a:schemeClr>
              </a:buClr>
              <a:defRPr/>
            </a:pPr>
            <a:r>
              <a:rPr lang="en-US" sz="2400" b="1" u="sng" dirty="0" smtClean="0">
                <a:solidFill>
                  <a:schemeClr val="tx1">
                    <a:lumMod val="75000"/>
                    <a:lumOff val="25000"/>
                  </a:schemeClr>
                </a:solidFill>
              </a:rPr>
              <a:t>A role is conceived as</a:t>
            </a:r>
            <a:r>
              <a:rPr lang="en-US" sz="2400" dirty="0" smtClean="0">
                <a:solidFill>
                  <a:schemeClr val="tx1">
                    <a:lumMod val="75000"/>
                    <a:lumOff val="25000"/>
                  </a:schemeClr>
                </a:solidFill>
              </a:rPr>
              <a:t> “</a:t>
            </a:r>
            <a:r>
              <a:rPr lang="en-US" sz="2400" i="1" dirty="0" smtClean="0">
                <a:solidFill>
                  <a:schemeClr val="tx1">
                    <a:lumMod val="75000"/>
                    <a:lumOff val="25000"/>
                  </a:schemeClr>
                </a:solidFill>
              </a:rPr>
              <a:t>dynamics structure within an </a:t>
            </a:r>
          </a:p>
          <a:p>
            <a:pPr indent="-182880" eaLnBrk="1" fontAlgn="auto" hangingPunct="1">
              <a:buClr>
                <a:schemeClr val="accent6">
                  <a:lumMod val="75000"/>
                </a:schemeClr>
              </a:buClr>
              <a:defRPr/>
            </a:pPr>
            <a:r>
              <a:rPr lang="en-US" sz="2400" i="1" dirty="0" smtClean="0">
                <a:solidFill>
                  <a:schemeClr val="tx1">
                    <a:lumMod val="75000"/>
                    <a:lumOff val="25000"/>
                  </a:schemeClr>
                </a:solidFill>
              </a:rPr>
              <a:t>individual (based on needs, </a:t>
            </a:r>
            <a:r>
              <a:rPr lang="en-US" sz="2400" i="1" dirty="0" err="1" smtClean="0">
                <a:solidFill>
                  <a:schemeClr val="tx1">
                    <a:lumMod val="75000"/>
                    <a:lumOff val="25000"/>
                  </a:schemeClr>
                </a:solidFill>
              </a:rPr>
              <a:t>cognition,and</a:t>
            </a:r>
            <a:r>
              <a:rPr lang="en-US" sz="2400" i="1" dirty="0" smtClean="0">
                <a:solidFill>
                  <a:schemeClr val="tx1">
                    <a:lumMod val="75000"/>
                    <a:lumOff val="25000"/>
                  </a:schemeClr>
                </a:solidFill>
              </a:rPr>
              <a:t> values), which usually comes to life under the influence of social stimuli or defined positions”.</a:t>
            </a:r>
          </a:p>
          <a:p>
            <a:pPr indent="-182880" eaLnBrk="1" fontAlgn="auto" hangingPunct="1">
              <a:buClr>
                <a:schemeClr val="accent6">
                  <a:lumMod val="75000"/>
                </a:schemeClr>
              </a:buClr>
              <a:defRPr/>
            </a:pPr>
            <a:r>
              <a:rPr lang="en-US" sz="2400" dirty="0" smtClean="0">
                <a:solidFill>
                  <a:schemeClr val="tx1">
                    <a:lumMod val="75000"/>
                    <a:lumOff val="25000"/>
                  </a:schemeClr>
                </a:solidFill>
              </a:rPr>
              <a:t>The demonstration of  role is based on the individual’s expectation of self and others and the interactions one has in particular groups and situations. For examples, a reflective and introverted person might take the role of a “group observer” in an active counseling group.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685800" y="685800"/>
            <a:ext cx="7772400" cy="5410200"/>
          </a:xfrm>
          <a:prstGeom prst="rect">
            <a:avLst/>
          </a:prstGeom>
        </p:spPr>
        <p:txBody>
          <a:bodyPr/>
          <a:lstStyle/>
          <a:p>
            <a:pPr eaLnBrk="1" hangingPunct="1">
              <a:lnSpc>
                <a:spcPct val="90000"/>
              </a:lnSpc>
            </a:pPr>
            <a:r>
              <a:rPr lang="en-US" sz="3600" b="1" smtClean="0"/>
              <a:t>Types of role:</a:t>
            </a:r>
          </a:p>
          <a:p>
            <a:pPr eaLnBrk="1" hangingPunct="1">
              <a:lnSpc>
                <a:spcPct val="90000"/>
              </a:lnSpc>
            </a:pPr>
            <a:r>
              <a:rPr lang="en-US" sz="2400" smtClean="0"/>
              <a:t>One way to conceptualize most roles in groups is to view as primarily functioning in one of three:</a:t>
            </a:r>
          </a:p>
          <a:p>
            <a:pPr eaLnBrk="1" hangingPunct="1">
              <a:lnSpc>
                <a:spcPct val="90000"/>
              </a:lnSpc>
            </a:pPr>
            <a:r>
              <a:rPr lang="en-US" sz="2400" b="1" smtClean="0"/>
              <a:t>FACILITAITVE/BUILDING ROLE</a:t>
            </a:r>
          </a:p>
          <a:p>
            <a:pPr eaLnBrk="1" hangingPunct="1">
              <a:lnSpc>
                <a:spcPct val="90000"/>
              </a:lnSpc>
            </a:pPr>
            <a:r>
              <a:rPr lang="en-US" sz="2400" b="1" smtClean="0"/>
              <a:t>MAINTENANCE ROLE</a:t>
            </a:r>
          </a:p>
          <a:p>
            <a:pPr eaLnBrk="1" hangingPunct="1">
              <a:lnSpc>
                <a:spcPct val="90000"/>
              </a:lnSpc>
            </a:pPr>
            <a:r>
              <a:rPr lang="en-US" sz="2400" b="1" smtClean="0"/>
              <a:t>BLOCKING ROLE</a:t>
            </a:r>
          </a:p>
          <a:p>
            <a:pPr eaLnBrk="1" hangingPunct="1">
              <a:lnSpc>
                <a:spcPct val="90000"/>
              </a:lnSpc>
            </a:pPr>
            <a:r>
              <a:rPr lang="en-US" sz="1800" b="1" u="sng" smtClean="0"/>
              <a:t>Facilitative role/building role</a:t>
            </a:r>
            <a:r>
              <a:rPr lang="en-US" sz="2400" b="1" smtClean="0"/>
              <a:t>: </a:t>
            </a:r>
            <a:r>
              <a:rPr lang="en-US" sz="2400" smtClean="0"/>
              <a:t>is one that adds to the functioning of a group in a positive and constructive way. Members who take on such a role may serve as: </a:t>
            </a:r>
          </a:p>
          <a:p>
            <a:pPr eaLnBrk="1" hangingPunct="1">
              <a:lnSpc>
                <a:spcPct val="90000"/>
              </a:lnSpc>
            </a:pPr>
            <a:r>
              <a:rPr lang="en-US" sz="1800" b="1" u="sng" smtClean="0"/>
              <a:t>Facilitator or encourager</a:t>
            </a:r>
            <a:r>
              <a:rPr lang="en-US" sz="2400" smtClean="0"/>
              <a:t>: in this position, individuals play the role of a counselor helper. They make sure everyone feels comfortable. Their motive often is keep the focus off themselves.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685800" y="457200"/>
            <a:ext cx="7772400" cy="5638800"/>
          </a:xfrm>
          <a:prstGeom prst="rect">
            <a:avLst/>
          </a:prstGeom>
        </p:spPr>
        <p:txBody>
          <a:bodyPr rtlCol="0">
            <a:normAutofit/>
          </a:bodyPr>
          <a:lstStyle/>
          <a:p>
            <a:pPr indent="-182880" eaLnBrk="1" fontAlgn="auto" hangingPunct="1">
              <a:lnSpc>
                <a:spcPct val="90000"/>
              </a:lnSpc>
              <a:buClr>
                <a:schemeClr val="accent6">
                  <a:lumMod val="75000"/>
                </a:schemeClr>
              </a:buClr>
              <a:defRPr/>
            </a:pPr>
            <a:r>
              <a:rPr lang="en-US" sz="2400" b="1" dirty="0" err="1" smtClean="0">
                <a:solidFill>
                  <a:schemeClr val="tx1">
                    <a:lumMod val="75000"/>
                    <a:lumOff val="25000"/>
                  </a:schemeClr>
                </a:solidFill>
                <a:cs typeface="Times New Roman" pitchFamily="18" charset="0"/>
              </a:rPr>
              <a:t>Lewin</a:t>
            </a:r>
            <a:r>
              <a:rPr lang="en-US" sz="2400" b="1" dirty="0" smtClean="0">
                <a:solidFill>
                  <a:schemeClr val="tx1">
                    <a:lumMod val="75000"/>
                    <a:lumOff val="25000"/>
                  </a:schemeClr>
                </a:solidFill>
                <a:cs typeface="Times New Roman" pitchFamily="18" charset="0"/>
              </a:rPr>
              <a:t> used the term group dynamics to stress the powerful impact of these complex social processes on group members. It refers not only to the powerful processes that occur within groups but also to the scientific study of these processes. (Group dynamics by </a:t>
            </a:r>
            <a:r>
              <a:rPr lang="en-US" sz="2400" b="1" dirty="0" err="1" smtClean="0">
                <a:solidFill>
                  <a:schemeClr val="tx1">
                    <a:lumMod val="75000"/>
                    <a:lumOff val="25000"/>
                  </a:schemeClr>
                </a:solidFill>
                <a:cs typeface="Times New Roman" pitchFamily="18" charset="0"/>
              </a:rPr>
              <a:t>Donelson</a:t>
            </a:r>
            <a:r>
              <a:rPr lang="en-US" sz="2400" b="1" dirty="0" smtClean="0">
                <a:solidFill>
                  <a:schemeClr val="tx1">
                    <a:lumMod val="75000"/>
                    <a:lumOff val="25000"/>
                  </a:schemeClr>
                </a:solidFill>
                <a:cs typeface="Times New Roman" pitchFamily="18" charset="0"/>
              </a:rPr>
              <a:t>)</a:t>
            </a:r>
          </a:p>
          <a:p>
            <a:pPr indent="-182880" eaLnBrk="1" fontAlgn="auto" hangingPunct="1">
              <a:lnSpc>
                <a:spcPct val="90000"/>
              </a:lnSpc>
              <a:buClr>
                <a:schemeClr val="accent6">
                  <a:lumMod val="75000"/>
                </a:schemeClr>
              </a:buClr>
              <a:defRPr/>
            </a:pPr>
            <a:r>
              <a:rPr lang="en-US" sz="2400" b="1" dirty="0" err="1" smtClean="0">
                <a:solidFill>
                  <a:schemeClr val="tx1">
                    <a:lumMod val="75000"/>
                    <a:lumOff val="25000"/>
                  </a:schemeClr>
                </a:solidFill>
                <a:cs typeface="Times New Roman" pitchFamily="18" charset="0"/>
              </a:rPr>
              <a:t>Lewin</a:t>
            </a:r>
            <a:r>
              <a:rPr lang="en-US" sz="2400" b="1" dirty="0" smtClean="0">
                <a:solidFill>
                  <a:schemeClr val="tx1">
                    <a:lumMod val="75000"/>
                    <a:lumOff val="25000"/>
                  </a:schemeClr>
                </a:solidFill>
                <a:cs typeface="Times New Roman" pitchFamily="18" charset="0"/>
              </a:rPr>
              <a:t> is generally given the credit for coining and popularizing the term group dynamics. To </a:t>
            </a:r>
            <a:r>
              <a:rPr lang="en-US" sz="2400" b="1" dirty="0" err="1" smtClean="0">
                <a:solidFill>
                  <a:schemeClr val="tx1">
                    <a:lumMod val="75000"/>
                    <a:lumOff val="25000"/>
                  </a:schemeClr>
                </a:solidFill>
                <a:cs typeface="Times New Roman" pitchFamily="18" charset="0"/>
              </a:rPr>
              <a:t>Lewin</a:t>
            </a:r>
            <a:r>
              <a:rPr lang="en-US" sz="2400" b="1" dirty="0" smtClean="0">
                <a:solidFill>
                  <a:schemeClr val="tx1">
                    <a:lumMod val="75000"/>
                    <a:lumOff val="25000"/>
                  </a:schemeClr>
                </a:solidFill>
                <a:cs typeface="Times New Roman" pitchFamily="18" charset="0"/>
              </a:rPr>
              <a:t> group dynamics is both the powerful processes that influence individuals when in group situations and the study of these processes. (Group dynamics by </a:t>
            </a:r>
            <a:r>
              <a:rPr lang="en-US" sz="2400" b="1" dirty="0" err="1" smtClean="0">
                <a:solidFill>
                  <a:schemeClr val="tx1">
                    <a:lumMod val="75000"/>
                    <a:lumOff val="25000"/>
                  </a:schemeClr>
                </a:solidFill>
                <a:cs typeface="Times New Roman" pitchFamily="18" charset="0"/>
              </a:rPr>
              <a:t>Donelson</a:t>
            </a:r>
            <a:r>
              <a:rPr lang="en-US" sz="2400" b="1" dirty="0" smtClean="0">
                <a:solidFill>
                  <a:schemeClr val="tx1">
                    <a:lumMod val="75000"/>
                    <a:lumOff val="25000"/>
                  </a:schemeClr>
                </a:solidFill>
                <a:cs typeface="Times New Roman" pitchFamily="18" charset="0"/>
              </a:rPr>
              <a:t>)</a:t>
            </a:r>
          </a:p>
          <a:p>
            <a:pPr indent="-182880" eaLnBrk="1" fontAlgn="auto" hangingPunct="1">
              <a:lnSpc>
                <a:spcPct val="90000"/>
              </a:lnSpc>
              <a:buClr>
                <a:schemeClr val="accent6">
                  <a:lumMod val="75000"/>
                </a:schemeClr>
              </a:buClr>
              <a:defRPr/>
            </a:pPr>
            <a:r>
              <a:rPr lang="en-US" sz="2400" b="1" dirty="0" smtClean="0">
                <a:solidFill>
                  <a:schemeClr val="tx1">
                    <a:lumMod val="75000"/>
                    <a:lumOff val="25000"/>
                  </a:schemeClr>
                </a:solidFill>
                <a:cs typeface="Times New Roman" pitchFamily="18" charset="0"/>
              </a:rPr>
              <a:t>Group dynamics seems to have two sides. To some, it is the field of Sociology: It focuses on the groups of people and how these groups influence and are influenced by social forces. (Group dynamics by </a:t>
            </a:r>
            <a:r>
              <a:rPr lang="en-US" sz="2400" b="1" dirty="0" err="1" smtClean="0">
                <a:solidFill>
                  <a:schemeClr val="tx1">
                    <a:lumMod val="75000"/>
                    <a:lumOff val="25000"/>
                  </a:schemeClr>
                </a:solidFill>
                <a:cs typeface="Times New Roman" pitchFamily="18" charset="0"/>
              </a:rPr>
              <a:t>Donelson</a:t>
            </a:r>
            <a:r>
              <a:rPr lang="en-US" sz="2400" b="1" dirty="0" smtClean="0">
                <a:solidFill>
                  <a:schemeClr val="tx1">
                    <a:lumMod val="75000"/>
                    <a:lumOff val="25000"/>
                  </a:schemeClr>
                </a:solidFill>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3075">
                                            <p:txEl>
                                              <p:pRg st="0" end="0"/>
                                            </p:txEl>
                                          </p:spTgt>
                                        </p:tgtEl>
                                        <p:attrNameLst>
                                          <p:attrName>ppt_c</p:attrName>
                                        </p:attrNameLst>
                                      </p:cBhvr>
                                      <p:to>
                                        <a:schemeClr val="accent1"/>
                                      </p:to>
                                    </p:animClr>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3075">
                                            <p:txEl>
                                              <p:pRg st="1" end="1"/>
                                            </p:txEl>
                                          </p:spTgt>
                                        </p:tgtEl>
                                        <p:attrNameLst>
                                          <p:attrName>ppt_c</p:attrName>
                                        </p:attrNameLst>
                                      </p:cBhvr>
                                      <p:to>
                                        <a:schemeClr val="accent1"/>
                                      </p:to>
                                    </p:animClr>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 calcmode="lin" valueType="num">
                                      <p:cBhvr additive="base">
                                        <p:cTn id="19" dur="500" fill="hold"/>
                                        <p:tgtEl>
                                          <p:spTgt spid="307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075">
                                            <p:txEl>
                                              <p:pRg st="2" end="2"/>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3075">
                                            <p:txEl>
                                              <p:pRg st="2" end="2"/>
                                            </p:txEl>
                                          </p:spTgt>
                                        </p:tgtEl>
                                        <p:attrNameLst>
                                          <p:attrName>ppt_c</p:attrName>
                                        </p:attrNameLst>
                                      </p:cBhvr>
                                      <p:to>
                                        <a:schemeClr val="accent1"/>
                                      </p:to>
                                    </p:animClr>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bldLvl="2"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685800" y="457200"/>
            <a:ext cx="7772400" cy="5638800"/>
          </a:xfrm>
          <a:prstGeom prst="rect">
            <a:avLst/>
          </a:prstGeom>
        </p:spPr>
        <p:txBody>
          <a:bodyPr/>
          <a:lstStyle/>
          <a:p>
            <a:pPr eaLnBrk="1" hangingPunct="1"/>
            <a:r>
              <a:rPr lang="en-US" sz="1800" b="1" smtClean="0"/>
              <a:t>Initiators of actions &amp; ideas</a:t>
            </a:r>
          </a:p>
          <a:p>
            <a:pPr eaLnBrk="1" hangingPunct="1"/>
            <a:r>
              <a:rPr lang="en-US" sz="1800" b="1" smtClean="0"/>
              <a:t>Information seekers</a:t>
            </a:r>
          </a:p>
          <a:p>
            <a:pPr eaLnBrk="1" hangingPunct="1"/>
            <a:r>
              <a:rPr lang="en-US" sz="1800" b="1" smtClean="0"/>
              <a:t>Opinion seekers</a:t>
            </a:r>
          </a:p>
          <a:p>
            <a:pPr eaLnBrk="1" hangingPunct="1"/>
            <a:r>
              <a:rPr lang="en-US" sz="1800" b="1" smtClean="0"/>
              <a:t> coordinators</a:t>
            </a:r>
          </a:p>
          <a:p>
            <a:pPr eaLnBrk="1" hangingPunct="1"/>
            <a:r>
              <a:rPr lang="en-US" sz="1800" b="1" smtClean="0"/>
              <a:t>Orientor's</a:t>
            </a:r>
          </a:p>
          <a:p>
            <a:pPr eaLnBrk="1" hangingPunct="1"/>
            <a:r>
              <a:rPr lang="en-US" sz="1800" b="1" smtClean="0"/>
              <a:t>Evaluators</a:t>
            </a:r>
          </a:p>
          <a:p>
            <a:pPr eaLnBrk="1" hangingPunct="1"/>
            <a:r>
              <a:rPr lang="en-US" sz="1800" b="1" smtClean="0"/>
              <a:t>Recorders</a:t>
            </a:r>
          </a:p>
          <a:p>
            <a:pPr eaLnBrk="1" hangingPunct="1"/>
            <a:r>
              <a:rPr lang="en-US" sz="2400" smtClean="0"/>
              <a:t>This role mainly focuses on helping everyone feel like a part of the group. Those members who function in this way help the group develop like a part of the group</a:t>
            </a:r>
            <a:r>
              <a:rPr lang="en-US" smtClean="0"/>
              <a:t> </a:t>
            </a:r>
            <a:r>
              <a:rPr lang="en-US" sz="2400" smtClean="0"/>
              <a:t>develop while keeping conflict to a minimum.</a:t>
            </a:r>
            <a:r>
              <a:rPr lang="en-US" smtClean="0"/>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685800" y="914400"/>
            <a:ext cx="7772400" cy="5181600"/>
          </a:xfrm>
          <a:prstGeom prst="rect">
            <a:avLst/>
          </a:prstGeom>
        </p:spPr>
        <p:txBody>
          <a:bodyPr rtlCol="0">
            <a:normAutofit lnSpcReduction="10000"/>
          </a:bodyPr>
          <a:lstStyle/>
          <a:p>
            <a:pPr indent="-182880" eaLnBrk="1" fontAlgn="auto" hangingPunct="1">
              <a:lnSpc>
                <a:spcPct val="90000"/>
              </a:lnSpc>
              <a:buClr>
                <a:schemeClr val="accent6">
                  <a:lumMod val="75000"/>
                </a:schemeClr>
              </a:buClr>
              <a:defRPr/>
            </a:pPr>
            <a:r>
              <a:rPr lang="en-US" sz="2000" b="1" u="sng" dirty="0" smtClean="0">
                <a:solidFill>
                  <a:schemeClr val="tx1">
                    <a:lumMod val="75000"/>
                    <a:lumOff val="25000"/>
                  </a:schemeClr>
                </a:solidFill>
              </a:rPr>
              <a:t>A maintenance role</a:t>
            </a:r>
            <a:r>
              <a:rPr lang="en-US" sz="2800" u="sng" dirty="0" smtClean="0">
                <a:solidFill>
                  <a:schemeClr val="tx1">
                    <a:lumMod val="75000"/>
                    <a:lumOff val="25000"/>
                  </a:schemeClr>
                </a:solidFill>
              </a:rPr>
              <a:t>:</a:t>
            </a:r>
            <a:r>
              <a:rPr lang="en-US" sz="2800" dirty="0" smtClean="0">
                <a:solidFill>
                  <a:schemeClr val="tx1">
                    <a:lumMod val="75000"/>
                    <a:lumOff val="25000"/>
                  </a:schemeClr>
                </a:solidFill>
              </a:rPr>
              <a:t> is one that contributor to the social emotional bonding of members and the overall well-being of the group. When interpersonal communication in the group is strained, there is a need to focus on relationships. Persons who take on such roles are social and emotionally oriented. They express themselves by being: </a:t>
            </a:r>
            <a:r>
              <a:rPr lang="en-US" sz="2800" u="sng" dirty="0" smtClean="0">
                <a:solidFill>
                  <a:schemeClr val="tx1">
                    <a:lumMod val="75000"/>
                    <a:lumOff val="25000"/>
                  </a:schemeClr>
                </a:solidFill>
              </a:rPr>
              <a:t>Encouragers</a:t>
            </a:r>
            <a:r>
              <a:rPr lang="en-US" sz="2800" dirty="0" smtClean="0">
                <a:solidFill>
                  <a:schemeClr val="tx1">
                    <a:lumMod val="75000"/>
                    <a:lumOff val="25000"/>
                  </a:schemeClr>
                </a:solidFill>
              </a:rPr>
              <a:t>, </a:t>
            </a:r>
            <a:r>
              <a:rPr lang="en-US" sz="2800" u="sng" dirty="0" smtClean="0">
                <a:solidFill>
                  <a:schemeClr val="tx1">
                    <a:lumMod val="75000"/>
                    <a:lumOff val="25000"/>
                  </a:schemeClr>
                </a:solidFill>
              </a:rPr>
              <a:t>harmonizes</a:t>
            </a:r>
            <a:r>
              <a:rPr lang="en-US" sz="2800" dirty="0" smtClean="0">
                <a:solidFill>
                  <a:schemeClr val="tx1">
                    <a:lumMod val="75000"/>
                    <a:lumOff val="25000"/>
                  </a:schemeClr>
                </a:solidFill>
              </a:rPr>
              <a:t>, </a:t>
            </a:r>
            <a:r>
              <a:rPr lang="en-US" sz="2800" u="sng" dirty="0" smtClean="0">
                <a:solidFill>
                  <a:schemeClr val="tx1">
                    <a:lumMod val="75000"/>
                    <a:lumOff val="25000"/>
                  </a:schemeClr>
                </a:solidFill>
              </a:rPr>
              <a:t>compromisers</a:t>
            </a:r>
            <a:r>
              <a:rPr lang="en-US" sz="2800" dirty="0" smtClean="0">
                <a:solidFill>
                  <a:schemeClr val="tx1">
                    <a:lumMod val="75000"/>
                    <a:lumOff val="25000"/>
                  </a:schemeClr>
                </a:solidFill>
              </a:rPr>
              <a:t>, </a:t>
            </a:r>
            <a:r>
              <a:rPr lang="en-US" sz="2800" u="sng" dirty="0" smtClean="0">
                <a:solidFill>
                  <a:schemeClr val="tx1">
                    <a:lumMod val="75000"/>
                    <a:lumOff val="25000"/>
                  </a:schemeClr>
                </a:solidFill>
              </a:rPr>
              <a:t>commentators</a:t>
            </a:r>
            <a:r>
              <a:rPr lang="en-US" sz="2800" dirty="0" smtClean="0">
                <a:solidFill>
                  <a:schemeClr val="tx1">
                    <a:lumMod val="75000"/>
                    <a:lumOff val="25000"/>
                  </a:schemeClr>
                </a:solidFill>
              </a:rPr>
              <a:t>, and </a:t>
            </a:r>
            <a:r>
              <a:rPr lang="en-US" sz="2800" u="sng" dirty="0" smtClean="0">
                <a:solidFill>
                  <a:schemeClr val="tx1">
                    <a:lumMod val="75000"/>
                    <a:lumOff val="25000"/>
                  </a:schemeClr>
                </a:solidFill>
              </a:rPr>
              <a:t>followers</a:t>
            </a:r>
            <a:r>
              <a:rPr lang="en-US" sz="2800" dirty="0" smtClean="0">
                <a:solidFill>
                  <a:schemeClr val="tx1">
                    <a:lumMod val="75000"/>
                    <a:lumOff val="25000"/>
                  </a:schemeClr>
                </a:solidFill>
              </a:rPr>
              <a:t>. In group maintenance, group members are encouraged to openly express “both positive </a:t>
            </a:r>
            <a:r>
              <a:rPr lang="en-US" sz="2800" smtClean="0">
                <a:solidFill>
                  <a:schemeClr val="tx1">
                    <a:lumMod val="75000"/>
                    <a:lumOff val="25000"/>
                  </a:schemeClr>
                </a:solidFill>
              </a:rPr>
              <a:t>and negative feelings</a:t>
            </a:r>
            <a:r>
              <a:rPr lang="en-US" sz="2800" dirty="0" smtClean="0">
                <a:solidFill>
                  <a:schemeClr val="tx1">
                    <a:lumMod val="75000"/>
                    <a:lumOff val="25000"/>
                  </a:schemeClr>
                </a:solidFill>
              </a:rPr>
              <a:t>, supportive responses to members concerns and contributions, and acceptance of differences”.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066800" y="685800"/>
            <a:ext cx="6512511" cy="1143000"/>
          </a:xfrm>
        </p:spPr>
        <p:txBody>
          <a:bodyPr/>
          <a:lstStyle/>
          <a:p>
            <a:pPr marL="320040" indent="-320040" algn="l" eaLnBrk="1" fontAlgn="auto" hangingPunct="1">
              <a:spcAft>
                <a:spcPts val="0"/>
              </a:spcAft>
              <a:buClr>
                <a:schemeClr val="accent6">
                  <a:lumMod val="75000"/>
                </a:schemeClr>
              </a:buClr>
              <a:defRPr/>
            </a:pPr>
            <a:r>
              <a:rPr lang="en-US" dirty="0" smtClean="0"/>
              <a:t>Blocking role</a:t>
            </a:r>
          </a:p>
        </p:txBody>
      </p:sp>
      <p:sp>
        <p:nvSpPr>
          <p:cNvPr id="21507" name="Rectangle 3"/>
          <p:cNvSpPr>
            <a:spLocks noGrp="1" noChangeArrowheads="1"/>
          </p:cNvSpPr>
          <p:nvPr>
            <p:ph idx="1"/>
          </p:nvPr>
        </p:nvSpPr>
        <p:spPr>
          <a:xfrm>
            <a:off x="762000" y="2743200"/>
            <a:ext cx="6400800" cy="3475038"/>
          </a:xfrm>
          <a:prstGeom prst="rect">
            <a:avLst/>
          </a:prstGeom>
        </p:spPr>
        <p:txBody>
          <a:bodyPr/>
          <a:lstStyle/>
          <a:p>
            <a:pPr eaLnBrk="1" hangingPunct="1"/>
            <a:r>
              <a:rPr lang="en-US" smtClean="0"/>
              <a:t>It is essentially an anti group role. Individuals who take this role act as:</a:t>
            </a:r>
          </a:p>
          <a:p>
            <a:pPr eaLnBrk="1" hangingPunct="1"/>
            <a:r>
              <a:rPr lang="en-US" smtClean="0"/>
              <a:t>Aggressors, blockers, dominators, recognition seekers, and self-righteous moralists.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1066800" y="381000"/>
            <a:ext cx="6512511" cy="1143000"/>
          </a:xfrm>
        </p:spPr>
        <p:txBody>
          <a:bodyPr>
            <a:normAutofit fontScale="90000"/>
          </a:bodyPr>
          <a:lstStyle/>
          <a:p>
            <a:pPr marL="320040" indent="-320040" algn="l" eaLnBrk="1" fontAlgn="auto" hangingPunct="1">
              <a:spcAft>
                <a:spcPts val="0"/>
              </a:spcAft>
              <a:buClr>
                <a:schemeClr val="accent6">
                  <a:lumMod val="75000"/>
                </a:schemeClr>
              </a:buClr>
              <a:defRPr/>
            </a:pPr>
            <a:r>
              <a:rPr lang="en-US" dirty="0" smtClean="0"/>
              <a:t>Problems in carrying out roles</a:t>
            </a:r>
          </a:p>
        </p:txBody>
      </p:sp>
      <p:sp>
        <p:nvSpPr>
          <p:cNvPr id="20483" name="Rectangle 3"/>
          <p:cNvSpPr>
            <a:spLocks noGrp="1" noChangeArrowheads="1"/>
          </p:cNvSpPr>
          <p:nvPr>
            <p:ph idx="1"/>
          </p:nvPr>
        </p:nvSpPr>
        <p:spPr>
          <a:xfrm>
            <a:off x="533400" y="1676400"/>
            <a:ext cx="8001000" cy="4389438"/>
          </a:xfrm>
          <a:prstGeom prst="rect">
            <a:avLst/>
          </a:prstGeom>
        </p:spPr>
        <p:txBody>
          <a:bodyPr rtlCol="0">
            <a:normAutofit fontScale="92500" lnSpcReduction="10000"/>
          </a:bodyPr>
          <a:lstStyle/>
          <a:p>
            <a:pPr indent="-182880" eaLnBrk="1" fontAlgn="auto" hangingPunct="1">
              <a:lnSpc>
                <a:spcPct val="90000"/>
              </a:lnSpc>
              <a:buClr>
                <a:schemeClr val="accent6">
                  <a:lumMod val="75000"/>
                </a:schemeClr>
              </a:buClr>
              <a:defRPr/>
            </a:pPr>
            <a:endParaRPr lang="en-US" sz="2800" dirty="0" smtClean="0">
              <a:solidFill>
                <a:schemeClr val="tx1">
                  <a:lumMod val="75000"/>
                  <a:lumOff val="25000"/>
                </a:schemeClr>
              </a:solidFill>
            </a:endParaRPr>
          </a:p>
          <a:p>
            <a:pPr indent="-182880" eaLnBrk="1" fontAlgn="auto" hangingPunct="1">
              <a:lnSpc>
                <a:spcPct val="90000"/>
              </a:lnSpc>
              <a:buClr>
                <a:schemeClr val="accent6">
                  <a:lumMod val="75000"/>
                </a:schemeClr>
              </a:buClr>
              <a:defRPr/>
            </a:pPr>
            <a:r>
              <a:rPr lang="en-US" sz="2800" dirty="0" smtClean="0">
                <a:solidFill>
                  <a:schemeClr val="tx1">
                    <a:lumMod val="75000"/>
                    <a:lumOff val="25000"/>
                  </a:schemeClr>
                </a:solidFill>
              </a:rPr>
              <a:t>Sometimes there are problems in the fulfillment of roles. Both internal &amp; external factors contribute to these problems, and there is seldom a simple cause. Four major forms of role transition. </a:t>
            </a:r>
          </a:p>
          <a:p>
            <a:pPr indent="-182880" eaLnBrk="1" fontAlgn="auto" hangingPunct="1">
              <a:lnSpc>
                <a:spcPct val="90000"/>
              </a:lnSpc>
              <a:buClr>
                <a:schemeClr val="accent6">
                  <a:lumMod val="75000"/>
                </a:schemeClr>
              </a:buClr>
              <a:defRPr/>
            </a:pPr>
            <a:r>
              <a:rPr lang="en-US" sz="2800" dirty="0" smtClean="0">
                <a:solidFill>
                  <a:schemeClr val="tx1">
                    <a:lumMod val="75000"/>
                    <a:lumOff val="25000"/>
                  </a:schemeClr>
                </a:solidFill>
              </a:rPr>
              <a:t>In </a:t>
            </a:r>
            <a:r>
              <a:rPr lang="en-US" sz="2800" u="sng" dirty="0" smtClean="0">
                <a:solidFill>
                  <a:schemeClr val="tx1">
                    <a:lumMod val="75000"/>
                    <a:lumOff val="25000"/>
                  </a:schemeClr>
                </a:solidFill>
              </a:rPr>
              <a:t>role collision:</a:t>
            </a:r>
            <a:r>
              <a:rPr lang="en-US" sz="2800" dirty="0" smtClean="0">
                <a:solidFill>
                  <a:schemeClr val="tx1">
                    <a:lumMod val="75000"/>
                    <a:lumOff val="25000"/>
                  </a:schemeClr>
                </a:solidFill>
              </a:rPr>
              <a:t> there is a conflict between the role an individual plays in the outside world (such as being passive observer) and the role expects within the group (such as being an active participant). </a:t>
            </a:r>
          </a:p>
          <a:p>
            <a:pPr indent="-182880" eaLnBrk="1" fontAlgn="auto" hangingPunct="1">
              <a:lnSpc>
                <a:spcPct val="90000"/>
              </a:lnSpc>
              <a:buClr>
                <a:schemeClr val="accent6">
                  <a:lumMod val="75000"/>
                </a:schemeClr>
              </a:buClr>
              <a:defRPr/>
            </a:pPr>
            <a:r>
              <a:rPr lang="en-US" sz="2800" u="sng" dirty="0" smtClean="0">
                <a:solidFill>
                  <a:schemeClr val="tx1">
                    <a:lumMod val="75000"/>
                    <a:lumOff val="25000"/>
                  </a:schemeClr>
                </a:solidFill>
              </a:rPr>
              <a:t>Role incompatibility</a:t>
            </a:r>
            <a:r>
              <a:rPr lang="en-US" sz="2800" dirty="0" smtClean="0">
                <a:solidFill>
                  <a:schemeClr val="tx1">
                    <a:lumMod val="75000"/>
                    <a:lumOff val="25000"/>
                  </a:schemeClr>
                </a:solidFill>
              </a:rPr>
              <a:t>, a person is given a role within the group (as being the leader) that he or she neither wants nor is comfortable exercising.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a:xfrm>
            <a:off x="685800" y="533400"/>
            <a:ext cx="7772400" cy="5562600"/>
          </a:xfrm>
          <a:prstGeom prst="rect">
            <a:avLst/>
          </a:prstGeom>
        </p:spPr>
        <p:txBody>
          <a:bodyPr/>
          <a:lstStyle/>
          <a:p>
            <a:pPr eaLnBrk="1" hangingPunct="1"/>
            <a:r>
              <a:rPr lang="en-US" u="sng" smtClean="0"/>
              <a:t>Role Confusion</a:t>
            </a:r>
            <a:r>
              <a:rPr lang="en-US" smtClean="0"/>
              <a:t>: occurs when a group member (s) simply do  not know what role to perform. This often happens is leaderless group where members do not  know if they are to  assertive in helping to establish an agenda or to be passive and just let the leadership emerge. </a:t>
            </a:r>
          </a:p>
          <a:p>
            <a:pPr eaLnBrk="1" hangingPunct="1"/>
            <a:r>
              <a:rPr lang="en-US" u="sng" smtClean="0"/>
              <a:t>Role transition</a:t>
            </a:r>
            <a:r>
              <a:rPr lang="en-US" smtClean="0"/>
              <a:t>: a person is expected to assume a different role as the group progresses but does not  feel comfortable doing so.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685800" y="381000"/>
            <a:ext cx="7772400" cy="5715000"/>
          </a:xfrm>
          <a:prstGeom prst="rect">
            <a:avLst/>
          </a:prstGeom>
        </p:spPr>
        <p:txBody>
          <a:bodyPr/>
          <a:lstStyle/>
          <a:p>
            <a:pPr algn="ctr" eaLnBrk="1" hangingPunct="1"/>
            <a:r>
              <a:rPr lang="en-US" b="1" smtClean="0">
                <a:latin typeface="Verdana" pitchFamily="34" charset="0"/>
              </a:rPr>
              <a:t>Leadership (Group Leadership)</a:t>
            </a:r>
          </a:p>
          <a:p>
            <a:pPr eaLnBrk="1" hangingPunct="1">
              <a:buFont typeface="Wingdings" pitchFamily="2" charset="2"/>
              <a:buNone/>
            </a:pPr>
            <a:r>
              <a:rPr lang="en-US" sz="2800" smtClean="0">
                <a:latin typeface="Verdana" pitchFamily="34" charset="0"/>
                <a:cs typeface="Times New Roman" pitchFamily="18" charset="0"/>
              </a:rPr>
              <a:t>Leadership has been described as the:</a:t>
            </a:r>
          </a:p>
          <a:p>
            <a:pPr eaLnBrk="1" hangingPunct="1">
              <a:buFont typeface="Wingdings" pitchFamily="2" charset="2"/>
              <a:buNone/>
            </a:pPr>
            <a:r>
              <a:rPr lang="en-US" sz="2800" smtClean="0">
                <a:latin typeface="Verdana" pitchFamily="34" charset="0"/>
                <a:cs typeface="Times New Roman" pitchFamily="18" charset="0"/>
              </a:rPr>
              <a:t>“</a:t>
            </a:r>
            <a:r>
              <a:rPr lang="en-US" sz="2800" u="sng" smtClean="0">
                <a:latin typeface="Verdana" pitchFamily="34" charset="0"/>
                <a:cs typeface="Times New Roman" pitchFamily="18" charset="0"/>
              </a:rPr>
              <a:t>process of social influence in which one person is able to enlist the aid and support of others in the accomplishment of a common task</a:t>
            </a:r>
            <a:r>
              <a:rPr lang="en-US" sz="2800" smtClean="0">
                <a:latin typeface="Verdana" pitchFamily="34" charset="0"/>
                <a:cs typeface="Times New Roman" pitchFamily="18" charset="0"/>
              </a:rPr>
              <a:t>”.</a:t>
            </a:r>
          </a:p>
          <a:p>
            <a:pPr eaLnBrk="1" hangingPunct="1">
              <a:buFont typeface="Wingdings" pitchFamily="2" charset="2"/>
              <a:buNone/>
            </a:pPr>
            <a:endParaRPr lang="en-US" sz="2800" smtClean="0">
              <a:latin typeface="Verdana" pitchFamily="34" charset="0"/>
              <a:cs typeface="Times New Roman" pitchFamily="18" charset="0"/>
            </a:endParaRPr>
          </a:p>
          <a:p>
            <a:pPr eaLnBrk="1" hangingPunct="1">
              <a:buFont typeface="Wingdings" pitchFamily="2" charset="2"/>
              <a:buNone/>
            </a:pPr>
            <a:r>
              <a:rPr lang="en-US" sz="2800" smtClean="0">
                <a:latin typeface="Verdana" pitchFamily="34" charset="0"/>
                <a:cs typeface="Times New Roman" pitchFamily="18" charset="0"/>
              </a:rPr>
              <a:t>"</a:t>
            </a:r>
            <a:r>
              <a:rPr lang="en-US" sz="2800" u="sng" smtClean="0">
                <a:latin typeface="Verdana" pitchFamily="34" charset="0"/>
                <a:cs typeface="Times New Roman" pitchFamily="18" charset="0"/>
              </a:rPr>
              <a:t>Leadership is ultimately about creating a way for people to contribute to making something extraordinary happen</a:t>
            </a:r>
            <a:r>
              <a:rPr lang="en-US" sz="2000" smtClean="0">
                <a:latin typeface="Verdana" pitchFamily="34" charset="0"/>
                <a:cs typeface="Times New Roman" pitchFamily="18" charset="0"/>
              </a:rPr>
              <a:t>”</a:t>
            </a:r>
          </a:p>
          <a:p>
            <a:pPr eaLnBrk="1" hangingPunct="1"/>
            <a:endParaRPr lang="en-US" sz="2000"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rbrak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1507">
                                            <p:txEl>
                                              <p:pRg st="1" end="1"/>
                                            </p:txEl>
                                          </p:spTgt>
                                        </p:tgtEl>
                                        <p:attrNameLst>
                                          <p:attrName>style.visibility</p:attrName>
                                        </p:attrNameLst>
                                      </p:cBhvr>
                                      <p:to>
                                        <p:strVal val="visible"/>
                                      </p:to>
                                    </p:set>
                                    <p:anim calcmode="lin" valueType="num">
                                      <p:cBhvr additive="base">
                                        <p:cTn id="13" dur="500" fill="hold"/>
                                        <p:tgtEl>
                                          <p:spTgt spid="2150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150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carbrake.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 calcmode="lin" valueType="num">
                                      <p:cBhvr additive="base">
                                        <p:cTn id="19" dur="500" fill="hold"/>
                                        <p:tgtEl>
                                          <p:spTgt spid="2150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150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carbrake.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1507">
                                            <p:txEl>
                                              <p:pRg st="4" end="4"/>
                                            </p:txEl>
                                          </p:spTgt>
                                        </p:tgtEl>
                                        <p:attrNameLst>
                                          <p:attrName>style.visibility</p:attrName>
                                        </p:attrNameLst>
                                      </p:cBhvr>
                                      <p:to>
                                        <p:strVal val="visible"/>
                                      </p:to>
                                    </p:set>
                                    <p:anim calcmode="lin" valueType="num">
                                      <p:cBhvr additive="base">
                                        <p:cTn id="25" dur="500" fill="hold"/>
                                        <p:tgtEl>
                                          <p:spTgt spid="21507">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150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685800" y="457200"/>
            <a:ext cx="7772400" cy="5638800"/>
          </a:xfrm>
          <a:prstGeom prst="rect">
            <a:avLst/>
          </a:prstGeom>
          <a:ln>
            <a:solidFill>
              <a:schemeClr val="bg2"/>
            </a:solidFill>
          </a:ln>
        </p:spPr>
        <p:txBody>
          <a:bodyPr/>
          <a:lstStyle/>
          <a:p>
            <a:pPr eaLnBrk="1" hangingPunct="1"/>
            <a:r>
              <a:rPr lang="en-US" sz="2800" b="1" u="sng" smtClean="0">
                <a:latin typeface="Verdana" pitchFamily="34" charset="0"/>
                <a:cs typeface="Times New Roman" pitchFamily="18" charset="0"/>
              </a:rPr>
              <a:t>Responsibilities and roles</a:t>
            </a:r>
            <a:r>
              <a:rPr lang="en-US" b="1" smtClean="0">
                <a:latin typeface="Verdana" pitchFamily="34" charset="0"/>
                <a:cs typeface="Times New Roman" pitchFamily="18" charset="0"/>
              </a:rPr>
              <a:t> :</a:t>
            </a:r>
          </a:p>
          <a:p>
            <a:pPr eaLnBrk="1" hangingPunct="1">
              <a:buFont typeface="Wingdings" pitchFamily="2" charset="2"/>
              <a:buChar char="•"/>
            </a:pPr>
            <a:r>
              <a:rPr lang="en-US" sz="2000" b="1" u="sng" smtClean="0">
                <a:latin typeface="Verdana" pitchFamily="34" charset="0"/>
              </a:rPr>
              <a:t>Responsibilities of leader in group situation:</a:t>
            </a:r>
          </a:p>
          <a:p>
            <a:pPr eaLnBrk="1" hangingPunct="1">
              <a:buFont typeface="Wingdings" pitchFamily="2" charset="2"/>
              <a:buChar char="•"/>
            </a:pPr>
            <a:r>
              <a:rPr lang="en-US" sz="2400" b="1" u="sng" smtClean="0">
                <a:latin typeface="Verdana" pitchFamily="34" charset="0"/>
              </a:rPr>
              <a:t>Safety:</a:t>
            </a:r>
            <a:r>
              <a:rPr lang="en-US" sz="2400" b="1" smtClean="0">
                <a:latin typeface="Verdana" pitchFamily="34" charset="0"/>
              </a:rPr>
              <a:t> </a:t>
            </a:r>
            <a:r>
              <a:rPr lang="en-US" sz="2400" smtClean="0">
                <a:latin typeface="Verdana" pitchFamily="34" charset="0"/>
              </a:rPr>
              <a:t>it is the responsibility of the leader to provide security and safety to the group members from any undue influence. It may be from the side of organization or blockers.</a:t>
            </a:r>
            <a:r>
              <a:rPr lang="en-US" sz="2400" b="1" smtClean="0">
                <a:latin typeface="Verdana" pitchFamily="34" charset="0"/>
              </a:rPr>
              <a:t> </a:t>
            </a:r>
            <a:endParaRPr lang="en-US" sz="2400" b="1" smtClean="0"/>
          </a:p>
          <a:p>
            <a:pPr eaLnBrk="1" hangingPunct="1">
              <a:buFont typeface="Wingdings" pitchFamily="2" charset="2"/>
              <a:buChar char="•"/>
            </a:pPr>
            <a:r>
              <a:rPr lang="en-US" sz="2400" b="1" u="sng" smtClean="0">
                <a:latin typeface="Verdana" pitchFamily="34" charset="0"/>
              </a:rPr>
              <a:t>Honesty :</a:t>
            </a:r>
            <a:r>
              <a:rPr lang="en-US" sz="2400" b="1" smtClean="0">
                <a:latin typeface="Verdana" pitchFamily="34" charset="0"/>
              </a:rPr>
              <a:t> </a:t>
            </a:r>
            <a:r>
              <a:rPr lang="en-US" sz="2400" smtClean="0">
                <a:latin typeface="Verdana" pitchFamily="34" charset="0"/>
              </a:rPr>
              <a:t>Honesty is the best policy for a leader. He or she has to be honest what he/she say and doing. It means there must be no contradiction between his/her words and action. He/she has to utilize the resources of the organization with honesty and with maximum benefit for the members</a:t>
            </a:r>
            <a:r>
              <a:rPr lang="en-US" sz="1800" b="1" smtClean="0">
                <a:latin typeface="Verdana" pitchFamily="34" charset="0"/>
              </a:rPr>
              <a:t>.</a:t>
            </a:r>
            <a:endParaRPr lang="en-US" sz="1800"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555">
                                            <p:txEl>
                                              <p:pRg st="1" end="1"/>
                                            </p:txEl>
                                          </p:spTgt>
                                        </p:tgtEl>
                                        <p:attrNameLst>
                                          <p:attrName>style.visibility</p:attrName>
                                        </p:attrNameLst>
                                      </p:cBhvr>
                                      <p:to>
                                        <p:strVal val="visible"/>
                                      </p:to>
                                    </p:set>
                                    <p:anim calcmode="lin" valueType="num">
                                      <p:cBhvr additive="base">
                                        <p:cTn id="13" dur="500" fill="hold"/>
                                        <p:tgtEl>
                                          <p:spTgt spid="235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55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555">
                                            <p:txEl>
                                              <p:pRg st="2" end="2"/>
                                            </p:txEl>
                                          </p:spTgt>
                                        </p:tgtEl>
                                        <p:attrNameLst>
                                          <p:attrName>style.visibility</p:attrName>
                                        </p:attrNameLst>
                                      </p:cBhvr>
                                      <p:to>
                                        <p:strVal val="visible"/>
                                      </p:to>
                                    </p:set>
                                    <p:anim calcmode="lin" valueType="num">
                                      <p:cBhvr additive="base">
                                        <p:cTn id="19" dur="500" fill="hold"/>
                                        <p:tgtEl>
                                          <p:spTgt spid="2355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55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555">
                                            <p:txEl>
                                              <p:pRg st="3" end="3"/>
                                            </p:txEl>
                                          </p:spTgt>
                                        </p:tgtEl>
                                        <p:attrNameLst>
                                          <p:attrName>style.visibility</p:attrName>
                                        </p:attrNameLst>
                                      </p:cBhvr>
                                      <p:to>
                                        <p:strVal val="visible"/>
                                      </p:to>
                                    </p:set>
                                    <p:anim calcmode="lin" valueType="num">
                                      <p:cBhvr additive="base">
                                        <p:cTn id="25" dur="500" fill="hold"/>
                                        <p:tgtEl>
                                          <p:spTgt spid="2355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3555">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685800" y="457200"/>
            <a:ext cx="8077200" cy="5638800"/>
          </a:xfrm>
          <a:prstGeom prst="rect">
            <a:avLst/>
          </a:prstGeom>
        </p:spPr>
        <p:txBody>
          <a:bodyPr/>
          <a:lstStyle/>
          <a:p>
            <a:pPr eaLnBrk="1" hangingPunct="1"/>
            <a:r>
              <a:rPr lang="en-US" sz="2800" b="1" smtClean="0">
                <a:latin typeface="Verdana" pitchFamily="34" charset="0"/>
                <a:cs typeface="Times New Roman" pitchFamily="18" charset="0"/>
              </a:rPr>
              <a:t>. </a:t>
            </a:r>
            <a:r>
              <a:rPr lang="en-US" sz="2000" b="1" u="sng" smtClean="0">
                <a:latin typeface="Verdana" pitchFamily="34" charset="0"/>
                <a:cs typeface="Times New Roman" pitchFamily="18" charset="0"/>
              </a:rPr>
              <a:t>Establish trust:</a:t>
            </a:r>
            <a:r>
              <a:rPr lang="en-US" sz="2000" b="1" smtClean="0">
                <a:latin typeface="Verdana" pitchFamily="34" charset="0"/>
                <a:cs typeface="Times New Roman" pitchFamily="18" charset="0"/>
              </a:rPr>
              <a:t> </a:t>
            </a:r>
            <a:r>
              <a:rPr lang="en-US" sz="2400" smtClean="0">
                <a:latin typeface="Verdana" pitchFamily="34" charset="0"/>
                <a:cs typeface="Times New Roman" pitchFamily="18" charset="0"/>
              </a:rPr>
              <a:t>if leader provide security to the group from any undue influence, it will develop a environment of trust.</a:t>
            </a:r>
          </a:p>
          <a:p>
            <a:pPr eaLnBrk="1" hangingPunct="1"/>
            <a:r>
              <a:rPr lang="en-US" sz="2000" b="1" smtClean="0">
                <a:latin typeface="Wingdings" pitchFamily="2" charset="2"/>
                <a:cs typeface="Times New Roman" pitchFamily="18" charset="0"/>
              </a:rPr>
              <a:t></a:t>
            </a:r>
            <a:r>
              <a:rPr lang="en-US" sz="2000" b="1" u="sng" smtClean="0">
                <a:latin typeface="Verdana" pitchFamily="34" charset="0"/>
                <a:cs typeface="Times New Roman" pitchFamily="18" charset="0"/>
              </a:rPr>
              <a:t>Teach skills:</a:t>
            </a:r>
            <a:r>
              <a:rPr lang="en-US" sz="2000" b="1" smtClean="0">
                <a:latin typeface="Verdana" pitchFamily="34" charset="0"/>
                <a:cs typeface="Times New Roman" pitchFamily="18" charset="0"/>
              </a:rPr>
              <a:t> </a:t>
            </a:r>
            <a:r>
              <a:rPr lang="en-US" sz="2400" smtClean="0">
                <a:latin typeface="Verdana" pitchFamily="34" charset="0"/>
                <a:cs typeface="Times New Roman" pitchFamily="18" charset="0"/>
              </a:rPr>
              <a:t>imparting skills related to communication skill, decision making, crisis management, coping effectively with their interpersonal and interpersonal problems, to the group is the major responsibility of the leader.</a:t>
            </a:r>
            <a:r>
              <a:rPr lang="en-US" smtClean="0">
                <a:latin typeface="Verdana" pitchFamily="34" charset="0"/>
                <a:cs typeface="Times New Roman" pitchFamily="18" charset="0"/>
              </a:rPr>
              <a:t>  </a:t>
            </a:r>
          </a:p>
          <a:p>
            <a:pPr eaLnBrk="1" hangingPunct="1"/>
            <a:endParaRPr lang="en-US" smtClean="0"/>
          </a:p>
        </p:txBody>
      </p:sp>
      <p:sp>
        <p:nvSpPr>
          <p:cNvPr id="24581" name="Rectangle 5"/>
          <p:cNvSpPr>
            <a:spLocks noChangeArrowheads="1"/>
          </p:cNvSpPr>
          <p:nvPr/>
        </p:nvSpPr>
        <p:spPr bwMode="auto">
          <a:xfrm>
            <a:off x="381000" y="381000"/>
            <a:ext cx="8229600" cy="457200"/>
          </a:xfrm>
          <a:prstGeom prst="rect">
            <a:avLst/>
          </a:prstGeom>
          <a:noFill/>
          <a:ln w="9525">
            <a:noFill/>
            <a:miter lim="800000"/>
            <a:headEnd/>
            <a:tailEnd/>
          </a:ln>
          <a:effectLst/>
        </p:spPr>
        <p:txBody>
          <a:bodyPr>
            <a:spAutoFit/>
          </a:bodyPr>
          <a:lstStyle/>
          <a:p>
            <a:pPr>
              <a:spcBef>
                <a:spcPct val="50000"/>
              </a:spcBef>
              <a:buClr>
                <a:schemeClr val="accent2"/>
              </a:buClr>
              <a:buSzPct val="80000"/>
              <a:buFont typeface="Wingdings" pitchFamily="2" charset="2"/>
              <a:buChar char="l"/>
            </a:pPr>
            <a:endParaRPr lang="en-US" b="1">
              <a:latin typeface="Verdana"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nodePh="1">
                                  <p:stCondLst>
                                    <p:cond delay="0"/>
                                  </p:stCondLst>
                                  <p:endCondLst>
                                    <p:cond evt="begin" delay="0">
                                      <p:tn val="5"/>
                                    </p:cond>
                                  </p:endCondLst>
                                  <p:childTnLst>
                                    <p:set>
                                      <p:cBhvr>
                                        <p:cTn id="6" dur="1" fill="hold">
                                          <p:stCondLst>
                                            <p:cond delay="0"/>
                                          </p:stCondLst>
                                        </p:cTn>
                                        <p:tgtEl>
                                          <p:spTgt spid="24581">
                                            <p:txEl>
                                              <p:pRg st="0" end="0"/>
                                            </p:txEl>
                                          </p:spTgt>
                                        </p:tgtEl>
                                        <p:attrNameLst>
                                          <p:attrName>style.visibility</p:attrName>
                                        </p:attrNameLst>
                                      </p:cBhvr>
                                      <p:to>
                                        <p:strVal val="visible"/>
                                      </p:to>
                                    </p:set>
                                    <p:animEffect transition="in" filter="wipe(left)">
                                      <p:cBhvr>
                                        <p:cTn id="7" dur="500"/>
                                        <p:tgtEl>
                                          <p:spTgt spid="2458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685800" y="457200"/>
            <a:ext cx="7772400" cy="5638800"/>
          </a:xfrm>
          <a:prstGeom prst="rect">
            <a:avLst/>
          </a:prstGeom>
        </p:spPr>
        <p:txBody>
          <a:bodyPr rtlCol="0">
            <a:normAutofit/>
          </a:bodyPr>
          <a:lstStyle/>
          <a:p>
            <a:pPr indent="-182880" eaLnBrk="1" fontAlgn="auto" hangingPunct="1">
              <a:lnSpc>
                <a:spcPct val="90000"/>
              </a:lnSpc>
              <a:buClr>
                <a:schemeClr val="accent6">
                  <a:lumMod val="75000"/>
                </a:schemeClr>
              </a:buClr>
              <a:defRPr/>
            </a:pPr>
            <a:r>
              <a:rPr lang="en-US" sz="2400" b="1" smtClean="0">
                <a:solidFill>
                  <a:srgbClr val="000000"/>
                </a:solidFill>
                <a:latin typeface="Wingdings" pitchFamily="2" charset="2"/>
                <a:cs typeface="Times New Roman" pitchFamily="18" charset="0"/>
              </a:rPr>
              <a:t></a:t>
            </a:r>
            <a:r>
              <a:rPr lang="en-US" sz="2400" b="1" u="sng" smtClean="0">
                <a:solidFill>
                  <a:schemeClr val="tx1">
                    <a:lumMod val="75000"/>
                    <a:lumOff val="25000"/>
                  </a:schemeClr>
                </a:solidFill>
                <a:latin typeface="Verdana" pitchFamily="34" charset="0"/>
                <a:cs typeface="Times New Roman" pitchFamily="18" charset="0"/>
              </a:rPr>
              <a:t>Role model:</a:t>
            </a:r>
            <a:r>
              <a:rPr lang="en-US" sz="2400" b="1" smtClean="0">
                <a:solidFill>
                  <a:schemeClr val="tx1">
                    <a:lumMod val="75000"/>
                    <a:lumOff val="25000"/>
                  </a:schemeClr>
                </a:solidFill>
                <a:latin typeface="Verdana" pitchFamily="34" charset="0"/>
                <a:cs typeface="Times New Roman" pitchFamily="18" charset="0"/>
              </a:rPr>
              <a:t>  </a:t>
            </a:r>
            <a:r>
              <a:rPr lang="en-US" sz="2400" smtClean="0">
                <a:solidFill>
                  <a:schemeClr val="tx1">
                    <a:lumMod val="75000"/>
                    <a:lumOff val="25000"/>
                  </a:schemeClr>
                </a:solidFill>
                <a:latin typeface="Verdana" pitchFamily="34" charset="0"/>
                <a:cs typeface="Times New Roman" pitchFamily="18" charset="0"/>
              </a:rPr>
              <a:t>leader’s verbal &amp; non-verbal behavior are very important &amp; meaningful for the members. They take influence from each behavior and in practice in their practical life.  </a:t>
            </a:r>
          </a:p>
          <a:p>
            <a:pPr indent="-182880" eaLnBrk="1" fontAlgn="auto" hangingPunct="1">
              <a:lnSpc>
                <a:spcPct val="90000"/>
              </a:lnSpc>
              <a:buClr>
                <a:schemeClr val="accent6">
                  <a:lumMod val="75000"/>
                </a:schemeClr>
              </a:buClr>
              <a:defRPr/>
            </a:pPr>
            <a:r>
              <a:rPr lang="en-US" sz="2400" smtClean="0">
                <a:solidFill>
                  <a:schemeClr val="tx1">
                    <a:lumMod val="75000"/>
                    <a:lumOff val="25000"/>
                  </a:schemeClr>
                </a:solidFill>
                <a:latin typeface="Wingdings" pitchFamily="2" charset="2"/>
                <a:cs typeface="Times New Roman" pitchFamily="18" charset="0"/>
              </a:rPr>
              <a:t></a:t>
            </a:r>
            <a:r>
              <a:rPr lang="en-US" sz="2400" smtClean="0">
                <a:solidFill>
                  <a:schemeClr val="tx1">
                    <a:lumMod val="75000"/>
                    <a:lumOff val="25000"/>
                  </a:schemeClr>
                </a:solidFill>
                <a:latin typeface="Verdana" pitchFamily="34" charset="0"/>
                <a:cs typeface="Times New Roman" pitchFamily="18" charset="0"/>
              </a:rPr>
              <a:t>Provide balance: balance in relationship with the members is the important responsibility. it has taken from the principle of purposeful worker group relationship.,</a:t>
            </a:r>
            <a:r>
              <a:rPr lang="en-US" sz="2400" b="1" smtClean="0">
                <a:solidFill>
                  <a:schemeClr val="tx1">
                    <a:lumMod val="75000"/>
                    <a:lumOff val="25000"/>
                  </a:schemeClr>
                </a:solidFill>
                <a:latin typeface="Verdana" pitchFamily="34" charset="0"/>
                <a:cs typeface="Times New Roman" pitchFamily="18" charset="0"/>
              </a:rPr>
              <a:t> </a:t>
            </a:r>
          </a:p>
          <a:p>
            <a:pPr indent="-182880" eaLnBrk="1" fontAlgn="auto" hangingPunct="1">
              <a:lnSpc>
                <a:spcPct val="90000"/>
              </a:lnSpc>
              <a:buClr>
                <a:schemeClr val="accent6">
                  <a:lumMod val="75000"/>
                </a:schemeClr>
              </a:buClr>
              <a:defRPr/>
            </a:pPr>
            <a:r>
              <a:rPr lang="en-US" sz="2400" b="1" smtClean="0">
                <a:solidFill>
                  <a:schemeClr val="tx1">
                    <a:lumMod val="75000"/>
                    <a:lumOff val="25000"/>
                  </a:schemeClr>
                </a:solidFill>
                <a:latin typeface="Wingdings" pitchFamily="2" charset="2"/>
                <a:cs typeface="Times New Roman" pitchFamily="18" charset="0"/>
              </a:rPr>
              <a:t></a:t>
            </a:r>
            <a:r>
              <a:rPr lang="en-US" sz="2400" b="1" u="sng" smtClean="0">
                <a:solidFill>
                  <a:schemeClr val="tx1">
                    <a:lumMod val="75000"/>
                    <a:lumOff val="25000"/>
                  </a:schemeClr>
                </a:solidFill>
                <a:latin typeface="Verdana" pitchFamily="34" charset="0"/>
                <a:cs typeface="Times New Roman" pitchFamily="18" charset="0"/>
              </a:rPr>
              <a:t>Adapt to situation(s):</a:t>
            </a:r>
            <a:r>
              <a:rPr lang="en-US" sz="2400" b="1" smtClean="0">
                <a:solidFill>
                  <a:schemeClr val="tx1">
                    <a:lumMod val="75000"/>
                    <a:lumOff val="25000"/>
                  </a:schemeClr>
                </a:solidFill>
                <a:latin typeface="Verdana" pitchFamily="34" charset="0"/>
                <a:cs typeface="Times New Roman" pitchFamily="18" charset="0"/>
              </a:rPr>
              <a:t> </a:t>
            </a:r>
            <a:r>
              <a:rPr lang="en-US" sz="2400" smtClean="0">
                <a:solidFill>
                  <a:schemeClr val="tx1">
                    <a:lumMod val="75000"/>
                    <a:lumOff val="25000"/>
                  </a:schemeClr>
                </a:solidFill>
                <a:latin typeface="Verdana" pitchFamily="34" charset="0"/>
                <a:cs typeface="Times New Roman" pitchFamily="18" charset="0"/>
              </a:rPr>
              <a:t>leader has to be flexible and adaptive in nature. He has to mould himself/herself in all sort of situation whether it is crisis situation or normal situation. </a:t>
            </a:r>
          </a:p>
          <a:p>
            <a:pPr indent="-182880" eaLnBrk="1" fontAlgn="auto" hangingPunct="1">
              <a:lnSpc>
                <a:spcPct val="90000"/>
              </a:lnSpc>
              <a:buClr>
                <a:schemeClr val="accent6">
                  <a:lumMod val="75000"/>
                </a:schemeClr>
              </a:buClr>
              <a:defRPr/>
            </a:pPr>
            <a:r>
              <a:rPr lang="en-US" sz="2400" b="1" smtClean="0">
                <a:solidFill>
                  <a:schemeClr val="tx1">
                    <a:lumMod val="75000"/>
                    <a:lumOff val="25000"/>
                  </a:schemeClr>
                </a:solidFill>
                <a:latin typeface="Wingdings" pitchFamily="2" charset="2"/>
                <a:cs typeface="Times New Roman" pitchFamily="18" charset="0"/>
              </a:rPr>
              <a:t></a:t>
            </a:r>
            <a:r>
              <a:rPr lang="en-US" sz="2400" b="1" u="sng" smtClean="0">
                <a:solidFill>
                  <a:schemeClr val="tx1">
                    <a:lumMod val="75000"/>
                    <a:lumOff val="25000"/>
                  </a:schemeClr>
                </a:solidFill>
                <a:latin typeface="Verdana" pitchFamily="34" charset="0"/>
                <a:cs typeface="Times New Roman" pitchFamily="18" charset="0"/>
              </a:rPr>
              <a:t>Make decisions:</a:t>
            </a:r>
            <a:r>
              <a:rPr lang="en-US" sz="2400" b="1" smtClean="0">
                <a:solidFill>
                  <a:schemeClr val="tx1">
                    <a:lumMod val="75000"/>
                    <a:lumOff val="25000"/>
                  </a:schemeClr>
                </a:solidFill>
                <a:latin typeface="Verdana" pitchFamily="34" charset="0"/>
                <a:cs typeface="Times New Roman" pitchFamily="18" charset="0"/>
              </a:rPr>
              <a:t> </a:t>
            </a:r>
            <a:r>
              <a:rPr lang="en-US" sz="2400" smtClean="0">
                <a:solidFill>
                  <a:schemeClr val="tx1">
                    <a:lumMod val="75000"/>
                    <a:lumOff val="25000"/>
                  </a:schemeClr>
                </a:solidFill>
                <a:latin typeface="Verdana" pitchFamily="34" charset="0"/>
                <a:cs typeface="Times New Roman" pitchFamily="18" charset="0"/>
              </a:rPr>
              <a:t>making effective decision in normal and crisis situation is the prime responsibility of the leader.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 calcmode="lin" valueType="num">
                                      <p:cBhvr additive="base">
                                        <p:cTn id="13" dur="500" fill="hold"/>
                                        <p:tgtEl>
                                          <p:spTgt spid="2560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60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603">
                                            <p:txEl>
                                              <p:pRg st="2" end="2"/>
                                            </p:txEl>
                                          </p:spTgt>
                                        </p:tgtEl>
                                        <p:attrNameLst>
                                          <p:attrName>style.visibility</p:attrName>
                                        </p:attrNameLst>
                                      </p:cBhvr>
                                      <p:to>
                                        <p:strVal val="visible"/>
                                      </p:to>
                                    </p:set>
                                    <p:anim calcmode="lin" valueType="num">
                                      <p:cBhvr additive="base">
                                        <p:cTn id="19" dur="500" fill="hold"/>
                                        <p:tgtEl>
                                          <p:spTgt spid="2560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60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5603">
                                            <p:txEl>
                                              <p:pRg st="3" end="3"/>
                                            </p:txEl>
                                          </p:spTgt>
                                        </p:tgtEl>
                                        <p:attrNameLst>
                                          <p:attrName>style.visibility</p:attrName>
                                        </p:attrNameLst>
                                      </p:cBhvr>
                                      <p:to>
                                        <p:strVal val="visible"/>
                                      </p:to>
                                    </p:set>
                                    <p:anim calcmode="lin" valueType="num">
                                      <p:cBhvr additive="base">
                                        <p:cTn id="25" dur="500" fill="hold"/>
                                        <p:tgtEl>
                                          <p:spTgt spid="2560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560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a:xfrm>
            <a:off x="685800" y="609600"/>
            <a:ext cx="7772400" cy="5486400"/>
          </a:xfrm>
          <a:prstGeom prst="rect">
            <a:avLst/>
          </a:prstGeom>
        </p:spPr>
        <p:txBody>
          <a:bodyPr/>
          <a:lstStyle/>
          <a:p>
            <a:pPr eaLnBrk="1" hangingPunct="1"/>
            <a:endParaRPr lang="en-US" sz="2400" b="1" smtClean="0"/>
          </a:p>
          <a:p>
            <a:pPr eaLnBrk="1" hangingPunct="1"/>
            <a:endParaRPr lang="en-US" sz="4400" b="1" smtClean="0"/>
          </a:p>
        </p:txBody>
      </p:sp>
      <p:sp>
        <p:nvSpPr>
          <p:cNvPr id="26628" name="Rectangle 4"/>
          <p:cNvSpPr>
            <a:spLocks noChangeArrowheads="1"/>
          </p:cNvSpPr>
          <p:nvPr/>
        </p:nvSpPr>
        <p:spPr bwMode="auto">
          <a:xfrm>
            <a:off x="762000" y="838200"/>
            <a:ext cx="7772400" cy="457200"/>
          </a:xfrm>
          <a:prstGeom prst="rect">
            <a:avLst/>
          </a:prstGeom>
          <a:noFill/>
          <a:ln w="9525">
            <a:noFill/>
            <a:miter lim="800000"/>
            <a:headEnd/>
            <a:tailEnd/>
          </a:ln>
          <a:effectLst/>
        </p:spPr>
        <p:txBody>
          <a:bodyPr>
            <a:spAutoFit/>
          </a:bodyPr>
          <a:lstStyle/>
          <a:p>
            <a:pPr>
              <a:spcBef>
                <a:spcPct val="50000"/>
              </a:spcBef>
              <a:buClr>
                <a:schemeClr val="accent2"/>
              </a:buClr>
              <a:buSzPct val="80000"/>
              <a:buFont typeface="Wingdings" pitchFamily="2" charset="2"/>
              <a:buChar char="•"/>
            </a:pPr>
            <a:endParaRPr lang="en-US" b="1">
              <a:latin typeface="Verdana" pitchFamily="34" charset="0"/>
            </a:endParaRPr>
          </a:p>
        </p:txBody>
      </p:sp>
      <p:sp>
        <p:nvSpPr>
          <p:cNvPr id="28676" name="Rectangle 5"/>
          <p:cNvSpPr>
            <a:spLocks noChangeArrowheads="1"/>
          </p:cNvSpPr>
          <p:nvPr/>
        </p:nvSpPr>
        <p:spPr bwMode="auto">
          <a:xfrm>
            <a:off x="1219200" y="838200"/>
            <a:ext cx="7162800" cy="2863850"/>
          </a:xfrm>
          <a:prstGeom prst="rect">
            <a:avLst/>
          </a:prstGeom>
          <a:noFill/>
          <a:ln w="9525">
            <a:noFill/>
            <a:miter lim="800000"/>
            <a:headEnd/>
            <a:tailEnd/>
          </a:ln>
          <a:effectLst/>
        </p:spPr>
        <p:txBody>
          <a:bodyPr>
            <a:spAutoFit/>
          </a:bodyPr>
          <a:lstStyle/>
          <a:p>
            <a:pPr>
              <a:buFontTx/>
              <a:buChar char="•"/>
            </a:pPr>
            <a:r>
              <a:rPr lang="en-US" sz="2500" b="1">
                <a:latin typeface="Verdana" pitchFamily="34" charset="0"/>
                <a:cs typeface="Times New Roman" pitchFamily="18" charset="0"/>
              </a:rPr>
              <a:t>Provide motivation: </a:t>
            </a:r>
            <a:r>
              <a:rPr lang="en-US" sz="2000">
                <a:latin typeface="Verdana" pitchFamily="34" charset="0"/>
                <a:cs typeface="Times New Roman" pitchFamily="18" charset="0"/>
              </a:rPr>
              <a:t> leader motivate and inspire people by helping group members see the importance and higher good of the task</a:t>
            </a:r>
            <a:endParaRPr lang="en-US">
              <a:cs typeface="Times New Roman" pitchFamily="18" charset="0"/>
            </a:endParaRPr>
          </a:p>
          <a:p>
            <a:pPr eaLnBrk="0" hangingPunct="0"/>
            <a:r>
              <a:rPr lang="en-US" sz="2100">
                <a:latin typeface="Wingdings" pitchFamily="2" charset="2"/>
                <a:cs typeface="Times New Roman" pitchFamily="18" charset="0"/>
              </a:rPr>
              <a:t></a:t>
            </a:r>
            <a:r>
              <a:rPr lang="en-US" sz="2500" b="1">
                <a:latin typeface="Verdana" pitchFamily="34" charset="0"/>
                <a:cs typeface="Times New Roman" pitchFamily="18" charset="0"/>
              </a:rPr>
              <a:t>Facilitate group interaction </a:t>
            </a:r>
            <a:endParaRPr lang="en-US">
              <a:cs typeface="Times New Roman" pitchFamily="18" charset="0"/>
            </a:endParaRPr>
          </a:p>
          <a:p>
            <a:pPr eaLnBrk="0" hangingPunct="0"/>
            <a:r>
              <a:rPr lang="en-US" sz="2000">
                <a:latin typeface="Wingdings" pitchFamily="2" charset="2"/>
                <a:cs typeface="Times New Roman" pitchFamily="18" charset="0"/>
              </a:rPr>
              <a:t></a:t>
            </a:r>
            <a:r>
              <a:rPr lang="en-US" b="1">
                <a:latin typeface="Verdana" pitchFamily="34" charset="0"/>
                <a:cs typeface="Times New Roman" pitchFamily="18" charset="0"/>
              </a:rPr>
              <a:t>Be sensitive to needs of group </a:t>
            </a:r>
            <a:endParaRPr lang="en-US">
              <a:cs typeface="Times New Roman" pitchFamily="18" charset="0"/>
            </a:endParaRPr>
          </a:p>
          <a:p>
            <a:pPr eaLnBrk="0" hangingPunct="0"/>
            <a:r>
              <a:rPr lang="en-US" sz="2000">
                <a:latin typeface="Wingdings" pitchFamily="2" charset="2"/>
                <a:cs typeface="Times New Roman" pitchFamily="18" charset="0"/>
              </a:rPr>
              <a:t></a:t>
            </a:r>
            <a:r>
              <a:rPr lang="en-US" b="1">
                <a:latin typeface="Verdana" pitchFamily="34" charset="0"/>
                <a:cs typeface="Times New Roman" pitchFamily="18" charset="0"/>
              </a:rPr>
              <a:t>Deal with expectations of others </a:t>
            </a:r>
            <a:endParaRPr lang="en-US">
              <a:cs typeface="Times New Roman" pitchFamily="18" charset="0"/>
            </a:endParaRPr>
          </a:p>
          <a:p>
            <a:pPr eaLnBrk="0" hangingPunct="0"/>
            <a:endParaRPr lang="en-US" sz="4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6628">
                                            <p:txEl>
                                              <p:pRg st="0" end="0"/>
                                            </p:txEl>
                                          </p:spTgt>
                                        </p:tgtEl>
                                        <p:attrNameLst>
                                          <p:attrName>style.visibility</p:attrName>
                                        </p:attrNameLst>
                                      </p:cBhvr>
                                      <p:to>
                                        <p:strVal val="visible"/>
                                      </p:to>
                                    </p:set>
                                    <p:anim calcmode="lin" valueType="num">
                                      <p:cBhvr additive="base">
                                        <p:cTn id="7" dur="500" fill="hold"/>
                                        <p:tgtEl>
                                          <p:spTgt spid="2662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8">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idx="1"/>
          </p:nvPr>
        </p:nvSpPr>
        <p:spPr>
          <a:xfrm>
            <a:off x="685800" y="1066800"/>
            <a:ext cx="7772400" cy="5029200"/>
          </a:xfrm>
          <a:prstGeom prst="rect">
            <a:avLst/>
          </a:prstGeom>
        </p:spPr>
        <p:txBody>
          <a:bodyPr/>
          <a:lstStyle/>
          <a:p>
            <a:pPr algn="just" eaLnBrk="1" hangingPunct="1"/>
            <a:r>
              <a:rPr lang="en-US" b="1" smtClean="0">
                <a:cs typeface="Times New Roman" pitchFamily="18" charset="0"/>
              </a:rPr>
              <a:t>In Psychological point of view</a:t>
            </a:r>
            <a:r>
              <a:rPr lang="en-US" smtClean="0">
                <a:cs typeface="Times New Roman" pitchFamily="18" charset="0"/>
              </a:rPr>
              <a:t>, the focus is on individual’s thoughts, actions, and emotions, and these individuals just happen to be in groups rather than alone.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xfrm>
            <a:off x="685800" y="457200"/>
            <a:ext cx="7772400" cy="5638800"/>
          </a:xfrm>
          <a:prstGeom prst="rect">
            <a:avLst/>
          </a:prstGeom>
        </p:spPr>
        <p:txBody>
          <a:bodyPr/>
          <a:lstStyle/>
          <a:p>
            <a:pPr eaLnBrk="1" hangingPunct="1">
              <a:buFont typeface="Wingdings" pitchFamily="2" charset="2"/>
              <a:buChar char="•"/>
            </a:pPr>
            <a:endParaRPr lang="en-US" sz="2800" b="1" smtClean="0">
              <a:latin typeface="Verdana" pitchFamily="34" charset="0"/>
            </a:endParaRPr>
          </a:p>
          <a:p>
            <a:pPr eaLnBrk="1" hangingPunct="1">
              <a:buFont typeface="Wingdings" pitchFamily="2" charset="2"/>
              <a:buChar char="•"/>
            </a:pPr>
            <a:endParaRPr lang="en-US" smtClean="0"/>
          </a:p>
        </p:txBody>
      </p:sp>
      <p:sp>
        <p:nvSpPr>
          <p:cNvPr id="27652" name="Rectangle 4"/>
          <p:cNvSpPr>
            <a:spLocks noChangeArrowheads="1"/>
          </p:cNvSpPr>
          <p:nvPr/>
        </p:nvSpPr>
        <p:spPr bwMode="auto">
          <a:xfrm>
            <a:off x="533400" y="457200"/>
            <a:ext cx="7924800" cy="476250"/>
          </a:xfrm>
          <a:prstGeom prst="rect">
            <a:avLst/>
          </a:prstGeom>
          <a:noFill/>
          <a:ln w="9525">
            <a:noFill/>
            <a:miter lim="800000"/>
            <a:headEnd/>
            <a:tailEnd/>
          </a:ln>
          <a:effectLst/>
        </p:spPr>
        <p:txBody>
          <a:bodyPr>
            <a:spAutoFit/>
          </a:bodyPr>
          <a:lstStyle/>
          <a:p>
            <a:pPr>
              <a:lnSpc>
                <a:spcPct val="90000"/>
              </a:lnSpc>
              <a:spcBef>
                <a:spcPct val="50000"/>
              </a:spcBef>
              <a:buClr>
                <a:schemeClr val="accent2"/>
              </a:buClr>
              <a:buSzPct val="80000"/>
              <a:buFont typeface="Wingdings" pitchFamily="2" charset="2"/>
              <a:buChar char="l"/>
            </a:pPr>
            <a:endParaRPr lang="en-US" sz="2800">
              <a:latin typeface="Verdana" pitchFamily="34" charset="0"/>
            </a:endParaRPr>
          </a:p>
        </p:txBody>
      </p:sp>
      <p:sp>
        <p:nvSpPr>
          <p:cNvPr id="29700" name="Rectangle 5"/>
          <p:cNvSpPr>
            <a:spLocks noChangeArrowheads="1"/>
          </p:cNvSpPr>
          <p:nvPr/>
        </p:nvSpPr>
        <p:spPr bwMode="auto">
          <a:xfrm>
            <a:off x="914400" y="533400"/>
            <a:ext cx="7620000" cy="5421313"/>
          </a:xfrm>
          <a:prstGeom prst="rect">
            <a:avLst/>
          </a:prstGeom>
          <a:noFill/>
          <a:ln w="9525">
            <a:noFill/>
            <a:miter lim="800000"/>
            <a:headEnd/>
            <a:tailEnd/>
          </a:ln>
          <a:effectLst/>
        </p:spPr>
        <p:txBody>
          <a:bodyPr>
            <a:spAutoFit/>
          </a:bodyPr>
          <a:lstStyle/>
          <a:p>
            <a:pPr>
              <a:spcBef>
                <a:spcPct val="50000"/>
              </a:spcBef>
              <a:buClr>
                <a:schemeClr val="accent2"/>
              </a:buClr>
              <a:buSzPct val="80000"/>
              <a:buFont typeface="Wingdings" pitchFamily="2" charset="2"/>
              <a:buChar char="l"/>
            </a:pPr>
            <a:r>
              <a:rPr lang="en-US" sz="3600" b="1" u="sng">
                <a:latin typeface="Verdana" pitchFamily="34" charset="0"/>
              </a:rPr>
              <a:t>Functions of a Leader</a:t>
            </a:r>
          </a:p>
          <a:p>
            <a:pPr>
              <a:spcBef>
                <a:spcPct val="50000"/>
              </a:spcBef>
              <a:buClr>
                <a:schemeClr val="accent2"/>
              </a:buClr>
              <a:buSzPct val="80000"/>
              <a:buFont typeface="Wingdings" pitchFamily="2" charset="2"/>
              <a:buChar char="l"/>
            </a:pPr>
            <a:r>
              <a:rPr lang="en-US" b="1" u="sng">
                <a:latin typeface="Verdana" pitchFamily="34" charset="0"/>
              </a:rPr>
              <a:t>Functions are categories in two two groups:</a:t>
            </a:r>
          </a:p>
          <a:p>
            <a:pPr>
              <a:spcBef>
                <a:spcPct val="50000"/>
              </a:spcBef>
              <a:buClr>
                <a:schemeClr val="accent2"/>
              </a:buClr>
              <a:buSzPct val="80000"/>
              <a:buFont typeface="Wingdings" pitchFamily="2" charset="2"/>
              <a:buChar char="l"/>
            </a:pPr>
            <a:r>
              <a:rPr lang="en-US" b="1">
                <a:latin typeface="Verdana" pitchFamily="34" charset="0"/>
                <a:cs typeface="Times New Roman" pitchFamily="18" charset="0"/>
              </a:rPr>
              <a:t>A. Task oriented functions:</a:t>
            </a:r>
          </a:p>
          <a:p>
            <a:pPr>
              <a:spcBef>
                <a:spcPct val="50000"/>
              </a:spcBef>
              <a:buClr>
                <a:schemeClr val="accent2"/>
              </a:buClr>
              <a:buSzPct val="80000"/>
              <a:buFont typeface="Wingdings" pitchFamily="2" charset="2"/>
              <a:buChar char="l"/>
            </a:pPr>
            <a:endParaRPr lang="en-US" b="1">
              <a:latin typeface="Verdana" pitchFamily="34" charset="0"/>
              <a:cs typeface="Times New Roman" pitchFamily="18" charset="0"/>
            </a:endParaRPr>
          </a:p>
          <a:p>
            <a:pPr>
              <a:spcBef>
                <a:spcPct val="50000"/>
              </a:spcBef>
              <a:buClr>
                <a:schemeClr val="accent2"/>
              </a:buClr>
              <a:buSzPct val="80000"/>
              <a:buFont typeface="Wingdings" pitchFamily="2" charset="2"/>
              <a:buChar char="l"/>
            </a:pPr>
            <a:r>
              <a:rPr lang="en-US" b="1">
                <a:latin typeface="Verdana" pitchFamily="34" charset="0"/>
                <a:cs typeface="Times New Roman" pitchFamily="18" charset="0"/>
              </a:rPr>
              <a:t> B. Relationship oriented functions.</a:t>
            </a:r>
          </a:p>
          <a:p>
            <a:pPr>
              <a:spcBef>
                <a:spcPct val="50000"/>
              </a:spcBef>
              <a:buClr>
                <a:schemeClr val="accent2"/>
              </a:buClr>
              <a:buSzPct val="80000"/>
              <a:buFont typeface="Wingdings" pitchFamily="2" charset="2"/>
              <a:buChar char="l"/>
            </a:pPr>
            <a:r>
              <a:rPr lang="en-US" sz="2000">
                <a:latin typeface="Verdana" pitchFamily="34" charset="0"/>
                <a:cs typeface="Times New Roman" pitchFamily="18" charset="0"/>
              </a:rPr>
              <a:t>also known as “Transformational function”) focus upon the connections formed between leaders and followers. These leaders motivate and inspire people by helping group members see the importance and higher good of the task</a:t>
            </a:r>
            <a:endParaRPr lang="en-US" b="1">
              <a:latin typeface="Verdana" pitchFamily="34" charset="0"/>
              <a:cs typeface="Times New Roman" pitchFamily="18" charset="0"/>
            </a:endParaRPr>
          </a:p>
          <a:p>
            <a:pPr>
              <a:spcBef>
                <a:spcPct val="50000"/>
              </a:spcBef>
              <a:buClr>
                <a:schemeClr val="accent2"/>
              </a:buClr>
              <a:buSzPct val="80000"/>
              <a:buFont typeface="Wingdings" pitchFamily="2" charset="2"/>
              <a:buChar char="l"/>
            </a:pPr>
            <a:r>
              <a:rPr lang="en-US" b="1">
                <a:latin typeface="Verdana" pitchFamily="34"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7652">
                                            <p:txEl>
                                              <p:pRg st="0" end="0"/>
                                            </p:txEl>
                                          </p:spTgt>
                                        </p:tgtEl>
                                        <p:attrNameLst>
                                          <p:attrName>style.visibility</p:attrName>
                                        </p:attrNameLst>
                                      </p:cBhvr>
                                      <p:to>
                                        <p:strVal val="visible"/>
                                      </p:to>
                                    </p:set>
                                    <p:anim calcmode="lin" valueType="num">
                                      <p:cBhvr additive="base">
                                        <p:cTn id="7" dur="500" fill="hold"/>
                                        <p:tgtEl>
                                          <p:spTgt spid="2765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652">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a:xfrm>
            <a:off x="685800" y="457200"/>
            <a:ext cx="7772400" cy="5638800"/>
          </a:xfrm>
          <a:prstGeom prst="rect">
            <a:avLst/>
          </a:prstGeom>
        </p:spPr>
        <p:txBody>
          <a:bodyPr/>
          <a:lstStyle/>
          <a:p>
            <a:pPr eaLnBrk="1" hangingPunct="1">
              <a:buFont typeface="Wingdings" pitchFamily="2" charset="2"/>
              <a:buChar char="•"/>
            </a:pPr>
            <a:endParaRPr lang="en-US" sz="2800" u="sng" smtClean="0">
              <a:latin typeface="Verdana" pitchFamily="34" charset="0"/>
            </a:endParaRPr>
          </a:p>
          <a:p>
            <a:pPr eaLnBrk="1" hangingPunct="1"/>
            <a:endParaRPr lang="en-US" sz="2800" b="1" smtClean="0"/>
          </a:p>
          <a:p>
            <a:pPr eaLnBrk="1" hangingPunct="1"/>
            <a:endParaRPr lang="en-US" sz="3600" b="1" smtClean="0"/>
          </a:p>
        </p:txBody>
      </p:sp>
      <p:sp>
        <p:nvSpPr>
          <p:cNvPr id="30723" name="Rectangle 4"/>
          <p:cNvSpPr>
            <a:spLocks noChangeArrowheads="1"/>
          </p:cNvSpPr>
          <p:nvPr/>
        </p:nvSpPr>
        <p:spPr bwMode="auto">
          <a:xfrm>
            <a:off x="1143000" y="609600"/>
            <a:ext cx="7467600" cy="476250"/>
          </a:xfrm>
          <a:prstGeom prst="rect">
            <a:avLst/>
          </a:prstGeom>
          <a:noFill/>
          <a:ln w="9525">
            <a:noFill/>
            <a:miter lim="800000"/>
            <a:headEnd/>
            <a:tailEnd/>
          </a:ln>
          <a:effectLst/>
        </p:spPr>
        <p:txBody>
          <a:bodyPr>
            <a:spAutoFit/>
          </a:bodyPr>
          <a:lstStyle/>
          <a:p>
            <a:pPr>
              <a:lnSpc>
                <a:spcPct val="90000"/>
              </a:lnSpc>
              <a:spcBef>
                <a:spcPct val="50000"/>
              </a:spcBef>
              <a:buClr>
                <a:schemeClr val="accent2"/>
              </a:buClr>
              <a:buSzPct val="80000"/>
              <a:buFont typeface="Wingdings" pitchFamily="2" charset="2"/>
              <a:buChar char="l"/>
            </a:pPr>
            <a:endParaRPr lang="en-US" sz="2800">
              <a:latin typeface="Verdana" pitchFamily="34" charset="0"/>
            </a:endParaRPr>
          </a:p>
        </p:txBody>
      </p:sp>
      <p:sp>
        <p:nvSpPr>
          <p:cNvPr id="28677" name="Rectangle 5"/>
          <p:cNvSpPr>
            <a:spLocks noChangeArrowheads="1"/>
          </p:cNvSpPr>
          <p:nvPr/>
        </p:nvSpPr>
        <p:spPr bwMode="auto">
          <a:xfrm>
            <a:off x="381000" y="381000"/>
            <a:ext cx="8382000" cy="420688"/>
          </a:xfrm>
          <a:prstGeom prst="rect">
            <a:avLst/>
          </a:prstGeom>
          <a:noFill/>
          <a:ln w="9525">
            <a:noFill/>
            <a:miter lim="800000"/>
            <a:headEnd/>
            <a:tailEnd/>
          </a:ln>
          <a:effectLst/>
        </p:spPr>
        <p:txBody>
          <a:bodyPr>
            <a:spAutoFit/>
          </a:bodyPr>
          <a:lstStyle/>
          <a:p>
            <a:pPr>
              <a:lnSpc>
                <a:spcPct val="90000"/>
              </a:lnSpc>
              <a:spcBef>
                <a:spcPct val="50000"/>
              </a:spcBef>
              <a:buClr>
                <a:schemeClr val="accent2"/>
              </a:buClr>
              <a:buSzPct val="80000"/>
              <a:buFont typeface="Wingdings" pitchFamily="2" charset="2"/>
              <a:buChar char="•"/>
            </a:pPr>
            <a:endParaRPr lang="en-US" b="1">
              <a:latin typeface="Verdana" pitchFamily="34" charset="0"/>
            </a:endParaRPr>
          </a:p>
        </p:txBody>
      </p:sp>
      <p:sp>
        <p:nvSpPr>
          <p:cNvPr id="30725" name="Rectangle 6"/>
          <p:cNvSpPr>
            <a:spLocks noChangeArrowheads="1"/>
          </p:cNvSpPr>
          <p:nvPr/>
        </p:nvSpPr>
        <p:spPr bwMode="auto">
          <a:xfrm>
            <a:off x="838200" y="414338"/>
            <a:ext cx="7543800" cy="5784850"/>
          </a:xfrm>
          <a:prstGeom prst="rect">
            <a:avLst/>
          </a:prstGeom>
          <a:noFill/>
          <a:ln w="9525">
            <a:noFill/>
            <a:miter lim="800000"/>
            <a:headEnd/>
            <a:tailEnd/>
          </a:ln>
          <a:effectLst/>
        </p:spPr>
        <p:txBody>
          <a:bodyPr>
            <a:spAutoFit/>
          </a:bodyPr>
          <a:lstStyle/>
          <a:p>
            <a:pPr>
              <a:lnSpc>
                <a:spcPct val="90000"/>
              </a:lnSpc>
              <a:spcBef>
                <a:spcPct val="50000"/>
              </a:spcBef>
              <a:buClr>
                <a:schemeClr val="accent2"/>
              </a:buClr>
              <a:buSzPct val="80000"/>
              <a:buFont typeface="Wingdings" pitchFamily="2" charset="2"/>
              <a:buChar char="l"/>
            </a:pPr>
            <a:r>
              <a:rPr lang="en-US" sz="2800" b="1">
                <a:latin typeface="Verdana" pitchFamily="34" charset="0"/>
              </a:rPr>
              <a:t>A</a:t>
            </a:r>
            <a:r>
              <a:rPr lang="en-US" b="1">
                <a:latin typeface="Verdana" pitchFamily="34" charset="0"/>
              </a:rPr>
              <a:t>. </a:t>
            </a:r>
            <a:r>
              <a:rPr lang="en-US" b="1" u="sng">
                <a:latin typeface="Verdana" pitchFamily="34" charset="0"/>
              </a:rPr>
              <a:t>Task Oriented Functions/Behaviors</a:t>
            </a:r>
          </a:p>
          <a:p>
            <a:pPr>
              <a:lnSpc>
                <a:spcPct val="90000"/>
              </a:lnSpc>
              <a:spcBef>
                <a:spcPct val="50000"/>
              </a:spcBef>
              <a:buClr>
                <a:schemeClr val="accent2"/>
              </a:buClr>
              <a:buSzPct val="80000"/>
              <a:buFont typeface="Wingdings" pitchFamily="2" charset="2"/>
              <a:buChar char="•"/>
            </a:pPr>
            <a:r>
              <a:rPr lang="en-US" sz="2000" b="1" u="sng">
                <a:latin typeface="Verdana" pitchFamily="34" charset="0"/>
              </a:rPr>
              <a:t>Information and Opinion Giver:</a:t>
            </a:r>
            <a:r>
              <a:rPr lang="en-US" sz="2000" b="1">
                <a:latin typeface="Verdana" pitchFamily="34" charset="0"/>
              </a:rPr>
              <a:t> </a:t>
            </a:r>
            <a:r>
              <a:rPr lang="en-US" sz="2000">
                <a:latin typeface="Verdana" pitchFamily="34" charset="0"/>
              </a:rPr>
              <a:t>Offers facts, opinions ideas, suggestions, and relevant information to help group discussion. </a:t>
            </a:r>
            <a:endParaRPr lang="en-US" sz="2000"/>
          </a:p>
          <a:p>
            <a:pPr>
              <a:lnSpc>
                <a:spcPct val="90000"/>
              </a:lnSpc>
              <a:spcBef>
                <a:spcPct val="50000"/>
              </a:spcBef>
              <a:buClr>
                <a:schemeClr val="accent2"/>
              </a:buClr>
              <a:buSzPct val="80000"/>
              <a:buFont typeface="Wingdings" pitchFamily="2" charset="2"/>
              <a:buChar char="•"/>
            </a:pPr>
            <a:r>
              <a:rPr lang="en-US" sz="2000" b="1">
                <a:latin typeface="Verdana" pitchFamily="34" charset="0"/>
              </a:rPr>
              <a:t>I</a:t>
            </a:r>
            <a:r>
              <a:rPr lang="en-US" sz="2000" b="1" u="sng">
                <a:latin typeface="Verdana" pitchFamily="34" charset="0"/>
              </a:rPr>
              <a:t>nformation and Opinion Seeker:</a:t>
            </a:r>
            <a:r>
              <a:rPr lang="en-US" sz="2000" b="1">
                <a:latin typeface="Verdana" pitchFamily="34" charset="0"/>
              </a:rPr>
              <a:t> </a:t>
            </a:r>
            <a:r>
              <a:rPr lang="en-US" sz="2000">
                <a:latin typeface="Verdana" pitchFamily="34" charset="0"/>
              </a:rPr>
              <a:t>Asks for facts, information, opinions, ideas, and feelings from other members to help group discussion</a:t>
            </a:r>
            <a:r>
              <a:rPr lang="en-US" sz="2000" b="1">
                <a:latin typeface="Verdana" pitchFamily="34" charset="0"/>
              </a:rPr>
              <a:t>. </a:t>
            </a:r>
            <a:endParaRPr lang="en-US" sz="2000" b="1"/>
          </a:p>
          <a:p>
            <a:pPr>
              <a:lnSpc>
                <a:spcPct val="90000"/>
              </a:lnSpc>
              <a:spcBef>
                <a:spcPct val="50000"/>
              </a:spcBef>
              <a:buClr>
                <a:schemeClr val="accent2"/>
              </a:buClr>
              <a:buSzPct val="80000"/>
              <a:buFont typeface="Wingdings" pitchFamily="2" charset="2"/>
              <a:buChar char="•"/>
            </a:pPr>
            <a:r>
              <a:rPr lang="en-US" sz="2000" b="1" u="sng">
                <a:latin typeface="Verdana" pitchFamily="34" charset="0"/>
              </a:rPr>
              <a:t>Starter:</a:t>
            </a:r>
            <a:r>
              <a:rPr lang="en-US" sz="2000" b="1">
                <a:latin typeface="Verdana" pitchFamily="34" charset="0"/>
              </a:rPr>
              <a:t> </a:t>
            </a:r>
            <a:r>
              <a:rPr lang="en-US" sz="2000">
                <a:latin typeface="Verdana" pitchFamily="34" charset="0"/>
              </a:rPr>
              <a:t>Proposes goals and tasks to initiate action within the group. </a:t>
            </a:r>
            <a:endParaRPr lang="en-US" sz="2000"/>
          </a:p>
          <a:p>
            <a:pPr>
              <a:lnSpc>
                <a:spcPct val="90000"/>
              </a:lnSpc>
              <a:spcBef>
                <a:spcPct val="50000"/>
              </a:spcBef>
              <a:buClr>
                <a:schemeClr val="accent2"/>
              </a:buClr>
              <a:buSzPct val="80000"/>
              <a:buFont typeface="Wingdings" pitchFamily="2" charset="2"/>
              <a:buChar char="•"/>
            </a:pPr>
            <a:r>
              <a:rPr lang="en-US" sz="2000" b="1" u="sng">
                <a:latin typeface="Verdana" pitchFamily="34" charset="0"/>
              </a:rPr>
              <a:t>Direction Giver:</a:t>
            </a:r>
            <a:r>
              <a:rPr lang="en-US" sz="2000" b="1">
                <a:latin typeface="Verdana" pitchFamily="34" charset="0"/>
              </a:rPr>
              <a:t> </a:t>
            </a:r>
            <a:r>
              <a:rPr lang="en-US" sz="2000">
                <a:latin typeface="Verdana" pitchFamily="34" charset="0"/>
              </a:rPr>
              <a:t>Develops plans on how to proceed and focuses attention on the task to be done. </a:t>
            </a:r>
            <a:endParaRPr lang="en-US" sz="2000"/>
          </a:p>
          <a:p>
            <a:pPr>
              <a:lnSpc>
                <a:spcPct val="90000"/>
              </a:lnSpc>
              <a:spcBef>
                <a:spcPct val="50000"/>
              </a:spcBef>
              <a:buClr>
                <a:schemeClr val="accent2"/>
              </a:buClr>
              <a:buSzPct val="80000"/>
              <a:buFont typeface="Wingdings" pitchFamily="2" charset="2"/>
              <a:buChar char="•"/>
            </a:pPr>
            <a:r>
              <a:rPr lang="en-US" sz="2000" b="1" u="sng">
                <a:latin typeface="Verdana" pitchFamily="34" charset="0"/>
              </a:rPr>
              <a:t>Summarizer:</a:t>
            </a:r>
            <a:r>
              <a:rPr lang="en-US" sz="2000" b="1">
                <a:latin typeface="Verdana" pitchFamily="34" charset="0"/>
              </a:rPr>
              <a:t> </a:t>
            </a:r>
            <a:r>
              <a:rPr lang="en-US" sz="2000">
                <a:latin typeface="Verdana" pitchFamily="34" charset="0"/>
              </a:rPr>
              <a:t>Pulls together related ideas or suggestions and restates and summarizes major points discussed.</a:t>
            </a:r>
            <a:r>
              <a:rPr lang="en-US" sz="2000" b="1">
                <a:latin typeface="Verdana" pitchFamily="34" charset="0"/>
              </a:rPr>
              <a:t> </a:t>
            </a:r>
            <a:endParaRPr lang="en-US" sz="2000" b="1"/>
          </a:p>
          <a:p>
            <a:pPr>
              <a:lnSpc>
                <a:spcPct val="90000"/>
              </a:lnSpc>
              <a:spcBef>
                <a:spcPct val="50000"/>
              </a:spcBef>
              <a:buClr>
                <a:schemeClr val="accent2"/>
              </a:buClr>
              <a:buSzPct val="80000"/>
              <a:buFont typeface="Wingdings" pitchFamily="2" charset="2"/>
              <a:buChar char="•"/>
            </a:pPr>
            <a:r>
              <a:rPr lang="en-US" sz="2000" b="1" u="sng">
                <a:latin typeface="Verdana" pitchFamily="34" charset="0"/>
              </a:rPr>
              <a:t>Coordinator:</a:t>
            </a:r>
            <a:r>
              <a:rPr lang="en-US" sz="2000" b="1">
                <a:latin typeface="Verdana" pitchFamily="34" charset="0"/>
              </a:rPr>
              <a:t> </a:t>
            </a:r>
            <a:r>
              <a:rPr lang="en-US" sz="2000">
                <a:latin typeface="Verdana" pitchFamily="34" charset="0"/>
              </a:rPr>
              <a:t>Shows relationships among various ideas by pulling them together and harmonizes activities of various subgroups and members.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8677">
                                            <p:txEl>
                                              <p:pRg st="0" end="0"/>
                                            </p:txEl>
                                          </p:spTgt>
                                        </p:tgtEl>
                                        <p:attrNameLst>
                                          <p:attrName>style.visibility</p:attrName>
                                        </p:attrNameLst>
                                      </p:cBhvr>
                                      <p:to>
                                        <p:strVal val="visible"/>
                                      </p:to>
                                    </p:set>
                                    <p:anim calcmode="lin" valueType="num">
                                      <p:cBhvr additive="base">
                                        <p:cTn id="7" dur="500" fill="hold"/>
                                        <p:tgtEl>
                                          <p:spTgt spid="286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67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a:xfrm>
            <a:off x="685800" y="685800"/>
            <a:ext cx="7772400" cy="5410200"/>
          </a:xfrm>
          <a:prstGeom prst="rect">
            <a:avLst/>
          </a:prstGeom>
        </p:spPr>
        <p:txBody>
          <a:bodyPr/>
          <a:lstStyle/>
          <a:p>
            <a:pPr eaLnBrk="1" hangingPunct="1">
              <a:buFont typeface="Wingdings" pitchFamily="2" charset="2"/>
              <a:buChar char="•"/>
            </a:pPr>
            <a:r>
              <a:rPr lang="en-US" b="1" smtClean="0">
                <a:latin typeface="Verdana" pitchFamily="34" charset="0"/>
                <a:cs typeface="Times New Roman" pitchFamily="18" charset="0"/>
              </a:rPr>
              <a:t>. </a:t>
            </a:r>
          </a:p>
        </p:txBody>
      </p:sp>
      <p:sp>
        <p:nvSpPr>
          <p:cNvPr id="31747" name="Rectangle 4"/>
          <p:cNvSpPr>
            <a:spLocks noChangeArrowheads="1"/>
          </p:cNvSpPr>
          <p:nvPr/>
        </p:nvSpPr>
        <p:spPr bwMode="auto">
          <a:xfrm>
            <a:off x="609600" y="381000"/>
            <a:ext cx="7391400" cy="420688"/>
          </a:xfrm>
          <a:prstGeom prst="rect">
            <a:avLst/>
          </a:prstGeom>
          <a:noFill/>
          <a:ln w="9525">
            <a:noFill/>
            <a:miter lim="800000"/>
            <a:headEnd/>
            <a:tailEnd/>
          </a:ln>
          <a:effectLst/>
        </p:spPr>
        <p:txBody>
          <a:bodyPr>
            <a:spAutoFit/>
          </a:bodyPr>
          <a:lstStyle/>
          <a:p>
            <a:pPr>
              <a:lnSpc>
                <a:spcPct val="90000"/>
              </a:lnSpc>
              <a:spcBef>
                <a:spcPct val="50000"/>
              </a:spcBef>
              <a:buClr>
                <a:schemeClr val="accent2"/>
              </a:buClr>
              <a:buSzPct val="80000"/>
              <a:buFont typeface="Wingdings" pitchFamily="2" charset="2"/>
              <a:buChar char="•"/>
            </a:pPr>
            <a:endParaRPr lang="en-US" b="1">
              <a:latin typeface="Verdana" pitchFamily="34" charset="0"/>
            </a:endParaRPr>
          </a:p>
        </p:txBody>
      </p:sp>
      <p:sp>
        <p:nvSpPr>
          <p:cNvPr id="29701" name="Rectangle 5"/>
          <p:cNvSpPr>
            <a:spLocks noChangeArrowheads="1"/>
          </p:cNvSpPr>
          <p:nvPr/>
        </p:nvSpPr>
        <p:spPr bwMode="auto">
          <a:xfrm>
            <a:off x="609600" y="533400"/>
            <a:ext cx="7924800" cy="519113"/>
          </a:xfrm>
          <a:prstGeom prst="rect">
            <a:avLst/>
          </a:prstGeom>
          <a:noFill/>
          <a:ln w="9525">
            <a:noFill/>
            <a:miter lim="800000"/>
            <a:headEnd/>
            <a:tailEnd/>
          </a:ln>
          <a:effectLst/>
        </p:spPr>
        <p:txBody>
          <a:bodyPr>
            <a:spAutoFit/>
          </a:bodyPr>
          <a:lstStyle/>
          <a:p>
            <a:pPr>
              <a:spcBef>
                <a:spcPct val="50000"/>
              </a:spcBef>
              <a:buClr>
                <a:schemeClr val="accent2"/>
              </a:buClr>
              <a:buSzPct val="80000"/>
              <a:buFont typeface="Wingdings" pitchFamily="2" charset="2"/>
              <a:buChar char="•"/>
            </a:pPr>
            <a:endParaRPr lang="en-US" sz="2800" b="1">
              <a:latin typeface="Verdana" pitchFamily="34" charset="0"/>
            </a:endParaRPr>
          </a:p>
        </p:txBody>
      </p:sp>
      <p:sp>
        <p:nvSpPr>
          <p:cNvPr id="31749" name="Rectangle 6"/>
          <p:cNvSpPr>
            <a:spLocks noChangeArrowheads="1"/>
          </p:cNvSpPr>
          <p:nvPr/>
        </p:nvSpPr>
        <p:spPr bwMode="auto">
          <a:xfrm>
            <a:off x="457200" y="381000"/>
            <a:ext cx="7924800" cy="4656138"/>
          </a:xfrm>
          <a:prstGeom prst="rect">
            <a:avLst/>
          </a:prstGeom>
          <a:noFill/>
          <a:ln w="9525">
            <a:noFill/>
            <a:miter lim="800000"/>
            <a:headEnd/>
            <a:tailEnd/>
          </a:ln>
          <a:effectLst/>
        </p:spPr>
        <p:txBody>
          <a:bodyPr>
            <a:spAutoFit/>
          </a:bodyPr>
          <a:lstStyle/>
          <a:p>
            <a:pPr>
              <a:spcBef>
                <a:spcPct val="50000"/>
              </a:spcBef>
              <a:buClr>
                <a:schemeClr val="accent2"/>
              </a:buClr>
              <a:buSzPct val="80000"/>
              <a:buFont typeface="Wingdings" pitchFamily="2" charset="2"/>
              <a:buChar char="•"/>
            </a:pPr>
            <a:r>
              <a:rPr lang="en-US" b="1" u="sng">
                <a:latin typeface="Verdana" pitchFamily="34" charset="0"/>
              </a:rPr>
              <a:t>Diagnose:</a:t>
            </a:r>
            <a:r>
              <a:rPr lang="en-US" b="1">
                <a:latin typeface="Verdana" pitchFamily="34" charset="0"/>
              </a:rPr>
              <a:t> </a:t>
            </a:r>
            <a:r>
              <a:rPr lang="en-US">
                <a:latin typeface="Verdana" pitchFamily="34" charset="0"/>
              </a:rPr>
              <a:t>Figures out sources of difficulties the group has in working effectively and the blocks to progress in accomplishing the group's goals</a:t>
            </a:r>
            <a:r>
              <a:rPr lang="en-US" b="1">
                <a:latin typeface="Verdana" pitchFamily="34" charset="0"/>
              </a:rPr>
              <a:t> </a:t>
            </a:r>
            <a:endParaRPr lang="en-US" b="1"/>
          </a:p>
          <a:p>
            <a:pPr>
              <a:spcBef>
                <a:spcPct val="50000"/>
              </a:spcBef>
              <a:buClr>
                <a:schemeClr val="accent2"/>
              </a:buClr>
              <a:buSzPct val="80000"/>
              <a:buFont typeface="Wingdings" pitchFamily="2" charset="2"/>
              <a:buChar char="•"/>
            </a:pPr>
            <a:r>
              <a:rPr lang="en-US" b="1" u="sng">
                <a:latin typeface="Verdana" pitchFamily="34" charset="0"/>
              </a:rPr>
              <a:t>Energizer:</a:t>
            </a:r>
            <a:r>
              <a:rPr lang="en-US" b="1">
                <a:latin typeface="Verdana" pitchFamily="34" charset="0"/>
              </a:rPr>
              <a:t> </a:t>
            </a:r>
            <a:r>
              <a:rPr lang="en-US">
                <a:latin typeface="Verdana" pitchFamily="34" charset="0"/>
              </a:rPr>
              <a:t>Stimulates a higher quality of work from the group. </a:t>
            </a:r>
            <a:endParaRPr lang="en-US"/>
          </a:p>
          <a:p>
            <a:pPr>
              <a:spcBef>
                <a:spcPct val="50000"/>
              </a:spcBef>
              <a:buClr>
                <a:schemeClr val="accent2"/>
              </a:buClr>
              <a:buSzPct val="80000"/>
              <a:buFont typeface="Wingdings" pitchFamily="2" charset="2"/>
              <a:buChar char="•"/>
            </a:pPr>
            <a:r>
              <a:rPr lang="en-US" b="1" u="sng">
                <a:latin typeface="Verdana" pitchFamily="34" charset="0"/>
              </a:rPr>
              <a:t>Reality Tester:</a:t>
            </a:r>
            <a:r>
              <a:rPr lang="en-US" b="1">
                <a:latin typeface="Verdana" pitchFamily="34" charset="0"/>
              </a:rPr>
              <a:t> </a:t>
            </a:r>
            <a:r>
              <a:rPr lang="en-US">
                <a:latin typeface="Verdana" pitchFamily="34" charset="0"/>
              </a:rPr>
              <a:t>Examines the practicality and workability of ideas, evaluates alternative solutions, and applies them to real situations to see how they will work</a:t>
            </a:r>
            <a:r>
              <a:rPr lang="en-US" b="1">
                <a:latin typeface="Verdana" pitchFamily="34" charset="0"/>
              </a:rPr>
              <a:t>. </a:t>
            </a:r>
            <a:endParaRPr lang="en-US" b="1"/>
          </a:p>
          <a:p>
            <a:pPr>
              <a:spcBef>
                <a:spcPct val="50000"/>
              </a:spcBef>
              <a:buClr>
                <a:schemeClr val="accent2"/>
              </a:buClr>
              <a:buSzPct val="80000"/>
              <a:buFont typeface="Wingdings" pitchFamily="2" charset="2"/>
              <a:buChar char="•"/>
            </a:pPr>
            <a:r>
              <a:rPr lang="en-US" b="1" u="sng">
                <a:latin typeface="Verdana" pitchFamily="34" charset="0"/>
              </a:rPr>
              <a:t>Evaluator:</a:t>
            </a:r>
            <a:r>
              <a:rPr lang="en-US" b="1">
                <a:latin typeface="Verdana" pitchFamily="34" charset="0"/>
              </a:rPr>
              <a:t> </a:t>
            </a:r>
            <a:r>
              <a:rPr lang="en-US">
                <a:latin typeface="Verdana" pitchFamily="34" charset="0"/>
              </a:rPr>
              <a:t>Compares group decisions and accomplishments with group standards and goals.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9701">
                                            <p:txEl>
                                              <p:pRg st="0" end="0"/>
                                            </p:txEl>
                                          </p:spTgt>
                                        </p:tgtEl>
                                        <p:attrNameLst>
                                          <p:attrName>style.visibility</p:attrName>
                                        </p:attrNameLst>
                                      </p:cBhvr>
                                      <p:to>
                                        <p:strVal val="visible"/>
                                      </p:to>
                                    </p:set>
                                    <p:anim calcmode="lin" valueType="num">
                                      <p:cBhvr additive="base">
                                        <p:cTn id="7" dur="500" fill="hold"/>
                                        <p:tgtEl>
                                          <p:spTgt spid="2970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970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1"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685800" y="609600"/>
            <a:ext cx="7772400" cy="5486400"/>
          </a:xfrm>
          <a:prstGeom prst="rect">
            <a:avLst/>
          </a:prstGeom>
        </p:spPr>
        <p:txBody>
          <a:bodyPr/>
          <a:lstStyle/>
          <a:p>
            <a:pPr eaLnBrk="1" hangingPunct="1"/>
            <a:endParaRPr lang="en-US" sz="2800" smtClean="0">
              <a:latin typeface="Verdana" pitchFamily="34" charset="0"/>
              <a:cs typeface="Times New Roman" pitchFamily="18" charset="0"/>
            </a:endParaRPr>
          </a:p>
          <a:p>
            <a:pPr eaLnBrk="1" hangingPunct="1">
              <a:buFont typeface="Wingdings" pitchFamily="2" charset="2"/>
              <a:buChar char="•"/>
            </a:pPr>
            <a:endParaRPr lang="en-US" sz="2800" b="1" smtClean="0">
              <a:latin typeface="Verdana" pitchFamily="34" charset="0"/>
              <a:cs typeface="Times New Roman" pitchFamily="18" charset="0"/>
            </a:endParaRPr>
          </a:p>
        </p:txBody>
      </p:sp>
      <p:sp>
        <p:nvSpPr>
          <p:cNvPr id="32771" name="Rectangle 4"/>
          <p:cNvSpPr>
            <a:spLocks noChangeArrowheads="1"/>
          </p:cNvSpPr>
          <p:nvPr/>
        </p:nvSpPr>
        <p:spPr bwMode="auto">
          <a:xfrm>
            <a:off x="762000" y="381000"/>
            <a:ext cx="7848600" cy="4246563"/>
          </a:xfrm>
          <a:prstGeom prst="rect">
            <a:avLst/>
          </a:prstGeom>
          <a:noFill/>
          <a:ln w="9525">
            <a:noFill/>
            <a:miter lim="800000"/>
            <a:headEnd/>
            <a:tailEnd/>
          </a:ln>
          <a:effectLst/>
        </p:spPr>
        <p:txBody>
          <a:bodyPr>
            <a:spAutoFit/>
          </a:bodyPr>
          <a:lstStyle/>
          <a:p>
            <a:pPr>
              <a:lnSpc>
                <a:spcPct val="90000"/>
              </a:lnSpc>
              <a:spcBef>
                <a:spcPct val="50000"/>
              </a:spcBef>
              <a:buClr>
                <a:schemeClr val="accent2"/>
              </a:buClr>
              <a:buSzPct val="80000"/>
              <a:buFont typeface="Wingdings" pitchFamily="2" charset="2"/>
              <a:buChar char="l"/>
            </a:pPr>
            <a:r>
              <a:rPr lang="en-US">
                <a:latin typeface="Verdana" pitchFamily="34" charset="0"/>
              </a:rPr>
              <a:t>.B. </a:t>
            </a:r>
            <a:r>
              <a:rPr lang="en-US" b="1" u="sng">
                <a:latin typeface="Verdana" pitchFamily="34" charset="0"/>
              </a:rPr>
              <a:t>Relationship oriented </a:t>
            </a:r>
            <a:r>
              <a:rPr lang="en-US" sz="2000" b="1" u="sng">
                <a:latin typeface="Verdana" pitchFamily="34" charset="0"/>
              </a:rPr>
              <a:t>Functions/Behaviors</a:t>
            </a:r>
          </a:p>
          <a:p>
            <a:pPr>
              <a:lnSpc>
                <a:spcPct val="90000"/>
              </a:lnSpc>
              <a:spcBef>
                <a:spcPct val="50000"/>
              </a:spcBef>
              <a:buClr>
                <a:schemeClr val="accent2"/>
              </a:buClr>
              <a:buSzPct val="80000"/>
              <a:buFont typeface="Wingdings" pitchFamily="2" charset="2"/>
              <a:buChar char="•"/>
            </a:pPr>
            <a:r>
              <a:rPr lang="en-US" sz="2800" u="sng">
                <a:latin typeface="Verdana" pitchFamily="34" charset="0"/>
              </a:rPr>
              <a:t>Encourager of Participation:</a:t>
            </a:r>
            <a:r>
              <a:rPr lang="en-US" sz="2800">
                <a:latin typeface="Verdana" pitchFamily="34" charset="0"/>
              </a:rPr>
              <a:t> </a:t>
            </a:r>
            <a:r>
              <a:rPr lang="en-US">
                <a:latin typeface="Verdana" pitchFamily="34" charset="0"/>
              </a:rPr>
              <a:t>Warmly encourages everyone to participate giving recognition for contributions, demonstrating acceptance and openness to ideas of others, is friendly and responsive to group members </a:t>
            </a:r>
            <a:endParaRPr lang="en-US"/>
          </a:p>
          <a:p>
            <a:pPr>
              <a:lnSpc>
                <a:spcPct val="90000"/>
              </a:lnSpc>
              <a:spcBef>
                <a:spcPct val="50000"/>
              </a:spcBef>
              <a:buClr>
                <a:schemeClr val="accent2"/>
              </a:buClr>
              <a:buSzPct val="80000"/>
              <a:buFont typeface="Wingdings" pitchFamily="2" charset="2"/>
              <a:buChar char="•"/>
            </a:pPr>
            <a:r>
              <a:rPr lang="en-US" sz="2800" u="sng">
                <a:latin typeface="Verdana" pitchFamily="34" charset="0"/>
              </a:rPr>
              <a:t>Harmonizer and Compromiser:</a:t>
            </a:r>
            <a:r>
              <a:rPr lang="en-US" sz="2800">
                <a:latin typeface="Verdana" pitchFamily="34" charset="0"/>
              </a:rPr>
              <a:t> </a:t>
            </a:r>
            <a:r>
              <a:rPr lang="en-US">
                <a:latin typeface="Verdana" pitchFamily="34" charset="0"/>
              </a:rPr>
              <a:t>Persuades members to analyze constructively their differences in opinions, searches for common elements in conflicts and tries to reconcile disagreements.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685800" y="533400"/>
            <a:ext cx="7772400" cy="5562600"/>
          </a:xfrm>
          <a:prstGeom prst="rect">
            <a:avLst/>
          </a:prstGeom>
        </p:spPr>
        <p:txBody>
          <a:bodyPr rtlCol="0">
            <a:normAutofit/>
          </a:bodyPr>
          <a:lstStyle/>
          <a:p>
            <a:pPr indent="-182880" eaLnBrk="1" fontAlgn="auto" hangingPunct="1">
              <a:lnSpc>
                <a:spcPct val="90000"/>
              </a:lnSpc>
              <a:spcBef>
                <a:spcPct val="50000"/>
              </a:spcBef>
              <a:buClr>
                <a:schemeClr val="accent6">
                  <a:lumMod val="75000"/>
                </a:schemeClr>
              </a:buClr>
              <a:buFont typeface="Wingdings" pitchFamily="2" charset="2"/>
              <a:buChar char="•"/>
              <a:defRPr/>
            </a:pPr>
            <a:r>
              <a:rPr lang="en-US" sz="2400" b="1" u="sng" smtClean="0">
                <a:solidFill>
                  <a:schemeClr val="tx1">
                    <a:lumMod val="75000"/>
                    <a:lumOff val="25000"/>
                  </a:schemeClr>
                </a:solidFill>
                <a:latin typeface="Verdana" pitchFamily="34" charset="0"/>
              </a:rPr>
              <a:t>Tension Reliever:</a:t>
            </a:r>
            <a:r>
              <a:rPr lang="en-US" sz="2400" b="1" smtClean="0">
                <a:solidFill>
                  <a:schemeClr val="tx1">
                    <a:lumMod val="75000"/>
                    <a:lumOff val="25000"/>
                  </a:schemeClr>
                </a:solidFill>
                <a:latin typeface="Verdana" pitchFamily="34" charset="0"/>
              </a:rPr>
              <a:t> </a:t>
            </a:r>
            <a:r>
              <a:rPr lang="en-US" sz="2400" smtClean="0">
                <a:solidFill>
                  <a:schemeClr val="tx1">
                    <a:lumMod val="75000"/>
                    <a:lumOff val="25000"/>
                  </a:schemeClr>
                </a:solidFill>
                <a:latin typeface="Verdana" pitchFamily="34" charset="0"/>
              </a:rPr>
              <a:t>Eases tensions and increases the enjoyment of the group members by joking, suggesting breaks, and proposing fun approaches to group work.</a:t>
            </a:r>
            <a:endParaRPr lang="en-US" sz="2400" u="sng" smtClean="0">
              <a:solidFill>
                <a:schemeClr val="tx1">
                  <a:lumMod val="75000"/>
                  <a:lumOff val="25000"/>
                </a:schemeClr>
              </a:solidFill>
              <a:latin typeface="Verdana" pitchFamily="34" charset="0"/>
            </a:endParaRPr>
          </a:p>
          <a:p>
            <a:pPr indent="-182880" eaLnBrk="1" fontAlgn="auto" hangingPunct="1">
              <a:lnSpc>
                <a:spcPct val="90000"/>
              </a:lnSpc>
              <a:spcBef>
                <a:spcPct val="50000"/>
              </a:spcBef>
              <a:buClr>
                <a:schemeClr val="accent6">
                  <a:lumMod val="75000"/>
                </a:schemeClr>
              </a:buClr>
              <a:buFont typeface="Wingdings" pitchFamily="2" charset="2"/>
              <a:buChar char="•"/>
              <a:defRPr/>
            </a:pPr>
            <a:r>
              <a:rPr lang="en-US" sz="2400" b="1" u="sng" smtClean="0">
                <a:solidFill>
                  <a:schemeClr val="tx1">
                    <a:lumMod val="75000"/>
                    <a:lumOff val="25000"/>
                  </a:schemeClr>
                </a:solidFill>
                <a:latin typeface="Verdana" pitchFamily="34" charset="0"/>
              </a:rPr>
              <a:t>Communication Helper:</a:t>
            </a:r>
            <a:r>
              <a:rPr lang="en-US" sz="2400" b="1" smtClean="0">
                <a:solidFill>
                  <a:schemeClr val="tx1">
                    <a:lumMod val="75000"/>
                    <a:lumOff val="25000"/>
                  </a:schemeClr>
                </a:solidFill>
                <a:latin typeface="Verdana" pitchFamily="34" charset="0"/>
              </a:rPr>
              <a:t> </a:t>
            </a:r>
            <a:r>
              <a:rPr lang="en-US" sz="2400" smtClean="0">
                <a:solidFill>
                  <a:schemeClr val="tx1">
                    <a:lumMod val="75000"/>
                    <a:lumOff val="25000"/>
                  </a:schemeClr>
                </a:solidFill>
                <a:latin typeface="Verdana" pitchFamily="34" charset="0"/>
              </a:rPr>
              <a:t>Shows good communications skills and makes sure that each group member understands what the other members are saying</a:t>
            </a:r>
            <a:r>
              <a:rPr lang="en-US" sz="2400" b="1" smtClean="0">
                <a:solidFill>
                  <a:schemeClr val="tx1">
                    <a:lumMod val="75000"/>
                    <a:lumOff val="25000"/>
                  </a:schemeClr>
                </a:solidFill>
                <a:latin typeface="Verdana" pitchFamily="34" charset="0"/>
              </a:rPr>
              <a:t>. </a:t>
            </a:r>
            <a:endParaRPr lang="en-US" sz="2400" b="1" smtClean="0">
              <a:solidFill>
                <a:schemeClr val="tx1">
                  <a:lumMod val="75000"/>
                  <a:lumOff val="25000"/>
                </a:schemeClr>
              </a:solidFill>
            </a:endParaRPr>
          </a:p>
          <a:p>
            <a:pPr indent="-182880" eaLnBrk="1" fontAlgn="auto" hangingPunct="1">
              <a:lnSpc>
                <a:spcPct val="90000"/>
              </a:lnSpc>
              <a:spcBef>
                <a:spcPct val="50000"/>
              </a:spcBef>
              <a:buClr>
                <a:schemeClr val="accent6">
                  <a:lumMod val="75000"/>
                </a:schemeClr>
              </a:buClr>
              <a:buFont typeface="Wingdings" pitchFamily="2" charset="2"/>
              <a:buChar char="•"/>
              <a:defRPr/>
            </a:pPr>
            <a:r>
              <a:rPr lang="en-US" sz="2400" b="1" u="sng" smtClean="0">
                <a:solidFill>
                  <a:schemeClr val="tx1">
                    <a:lumMod val="75000"/>
                    <a:lumOff val="25000"/>
                  </a:schemeClr>
                </a:solidFill>
                <a:latin typeface="Verdana" pitchFamily="34" charset="0"/>
              </a:rPr>
              <a:t>Evaluator of Emotional Climate:</a:t>
            </a:r>
            <a:r>
              <a:rPr lang="en-US" sz="2400" b="1" smtClean="0">
                <a:solidFill>
                  <a:schemeClr val="tx1">
                    <a:lumMod val="75000"/>
                    <a:lumOff val="25000"/>
                  </a:schemeClr>
                </a:solidFill>
                <a:latin typeface="Verdana" pitchFamily="34" charset="0"/>
              </a:rPr>
              <a:t> </a:t>
            </a:r>
            <a:r>
              <a:rPr lang="en-US" sz="2400" smtClean="0">
                <a:solidFill>
                  <a:schemeClr val="tx1">
                    <a:lumMod val="75000"/>
                    <a:lumOff val="25000"/>
                  </a:schemeClr>
                </a:solidFill>
                <a:latin typeface="Verdana" pitchFamily="34" charset="0"/>
              </a:rPr>
              <a:t>Asks members how they feel about the way in which the group is working and about each other, and shares own feelings about both.</a:t>
            </a:r>
          </a:p>
          <a:p>
            <a:pPr indent="-182880" eaLnBrk="1" fontAlgn="auto" hangingPunct="1">
              <a:spcBef>
                <a:spcPct val="50000"/>
              </a:spcBef>
              <a:buClr>
                <a:schemeClr val="accent6">
                  <a:lumMod val="75000"/>
                </a:schemeClr>
              </a:buClr>
              <a:defRPr/>
            </a:pPr>
            <a:endParaRPr lang="en-US" sz="2800" smtClean="0">
              <a:solidFill>
                <a:schemeClr val="tx1">
                  <a:lumMod val="75000"/>
                  <a:lumOff val="25000"/>
                </a:schemeClr>
              </a:solidFill>
              <a:effectLst>
                <a:outerShdw blurRad="38100" dist="38100" dir="2700000" algn="tl">
                  <a:srgbClr val="000000"/>
                </a:outerShdw>
              </a:effectLst>
              <a:latin typeface="Verdana"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additive="base">
                                        <p:cTn id="7" dur="500" fill="hold"/>
                                        <p:tgtEl>
                                          <p:spTgt spid="317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174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747">
                                            <p:txEl>
                                              <p:pRg st="1" end="1"/>
                                            </p:txEl>
                                          </p:spTgt>
                                        </p:tgtEl>
                                        <p:attrNameLst>
                                          <p:attrName>style.visibility</p:attrName>
                                        </p:attrNameLst>
                                      </p:cBhvr>
                                      <p:to>
                                        <p:strVal val="visible"/>
                                      </p:to>
                                    </p:set>
                                    <p:anim calcmode="lin" valueType="num">
                                      <p:cBhvr additive="base">
                                        <p:cTn id="13" dur="500" fill="hold"/>
                                        <p:tgtEl>
                                          <p:spTgt spid="317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74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1747">
                                            <p:txEl>
                                              <p:pRg st="2" end="2"/>
                                            </p:txEl>
                                          </p:spTgt>
                                        </p:tgtEl>
                                        <p:attrNameLst>
                                          <p:attrName>style.visibility</p:attrName>
                                        </p:attrNameLst>
                                      </p:cBhvr>
                                      <p:to>
                                        <p:strVal val="visible"/>
                                      </p:to>
                                    </p:set>
                                    <p:anim calcmode="lin" valueType="num">
                                      <p:cBhvr additive="base">
                                        <p:cTn id="19" dur="500" fill="hold"/>
                                        <p:tgtEl>
                                          <p:spTgt spid="3174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174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685800" y="457200"/>
            <a:ext cx="7772400" cy="5638800"/>
          </a:xfrm>
          <a:prstGeom prst="rect">
            <a:avLst/>
          </a:prstGeom>
        </p:spPr>
        <p:txBody>
          <a:bodyPr/>
          <a:lstStyle/>
          <a:p>
            <a:pPr eaLnBrk="1" hangingPunct="1"/>
            <a:endParaRPr lang="en-US" sz="2800" smtClean="0">
              <a:cs typeface="Times New Roman" pitchFamily="18" charset="0"/>
            </a:endParaRPr>
          </a:p>
          <a:p>
            <a:pPr eaLnBrk="1" hangingPunct="1"/>
            <a:endParaRPr lang="en-US" smtClean="0"/>
          </a:p>
        </p:txBody>
      </p:sp>
      <p:sp>
        <p:nvSpPr>
          <p:cNvPr id="34819" name="Rectangle 4"/>
          <p:cNvSpPr>
            <a:spLocks noChangeArrowheads="1"/>
          </p:cNvSpPr>
          <p:nvPr/>
        </p:nvSpPr>
        <p:spPr bwMode="auto">
          <a:xfrm>
            <a:off x="762000" y="304800"/>
            <a:ext cx="7924800" cy="396875"/>
          </a:xfrm>
          <a:prstGeom prst="rect">
            <a:avLst/>
          </a:prstGeom>
          <a:noFill/>
          <a:ln w="9525">
            <a:noFill/>
            <a:miter lim="800000"/>
            <a:headEnd/>
            <a:tailEnd/>
          </a:ln>
          <a:effectLst/>
        </p:spPr>
        <p:txBody>
          <a:bodyPr>
            <a:spAutoFit/>
          </a:bodyPr>
          <a:lstStyle/>
          <a:p>
            <a:pPr>
              <a:spcBef>
                <a:spcPct val="50000"/>
              </a:spcBef>
              <a:buClr>
                <a:schemeClr val="accent2"/>
              </a:buClr>
              <a:buSzPct val="80000"/>
              <a:buFont typeface="Wingdings" pitchFamily="2" charset="2"/>
              <a:buChar char="l"/>
            </a:pPr>
            <a:endParaRPr lang="en-US" sz="2000" b="1">
              <a:latin typeface="Verdana" pitchFamily="34" charset="0"/>
              <a:cs typeface="Times New Roman" pitchFamily="18" charset="0"/>
            </a:endParaRPr>
          </a:p>
        </p:txBody>
      </p:sp>
      <p:sp>
        <p:nvSpPr>
          <p:cNvPr id="32773" name="Rectangle 5"/>
          <p:cNvSpPr>
            <a:spLocks noChangeArrowheads="1"/>
          </p:cNvSpPr>
          <p:nvPr/>
        </p:nvSpPr>
        <p:spPr bwMode="auto">
          <a:xfrm>
            <a:off x="914400" y="685800"/>
            <a:ext cx="7192963" cy="519113"/>
          </a:xfrm>
          <a:prstGeom prst="rect">
            <a:avLst/>
          </a:prstGeom>
          <a:noFill/>
          <a:ln w="9525">
            <a:noFill/>
            <a:miter lim="800000"/>
            <a:headEnd/>
            <a:tailEnd/>
          </a:ln>
          <a:effectLst/>
        </p:spPr>
        <p:txBody>
          <a:bodyPr>
            <a:spAutoFit/>
          </a:bodyPr>
          <a:lstStyle/>
          <a:p>
            <a:pPr>
              <a:spcBef>
                <a:spcPct val="20000"/>
              </a:spcBef>
              <a:buClr>
                <a:schemeClr val="accent2"/>
              </a:buClr>
              <a:buSzPct val="80000"/>
              <a:buFont typeface="Wingdings" pitchFamily="2" charset="2"/>
              <a:buChar char="l"/>
            </a:pPr>
            <a:endParaRPr lang="en-US" sz="2800">
              <a:cs typeface="Times New Roman" pitchFamily="18" charset="0"/>
            </a:endParaRPr>
          </a:p>
        </p:txBody>
      </p:sp>
      <p:sp>
        <p:nvSpPr>
          <p:cNvPr id="34821" name="Rectangle 6"/>
          <p:cNvSpPr>
            <a:spLocks noChangeArrowheads="1"/>
          </p:cNvSpPr>
          <p:nvPr/>
        </p:nvSpPr>
        <p:spPr bwMode="auto">
          <a:xfrm>
            <a:off x="457200" y="457200"/>
            <a:ext cx="8153400" cy="366713"/>
          </a:xfrm>
          <a:prstGeom prst="rect">
            <a:avLst/>
          </a:prstGeom>
          <a:noFill/>
          <a:ln w="9525">
            <a:noFill/>
            <a:miter lim="800000"/>
            <a:headEnd/>
            <a:tailEnd/>
          </a:ln>
          <a:effectLst/>
        </p:spPr>
        <p:txBody>
          <a:bodyPr>
            <a:spAutoFit/>
          </a:bodyPr>
          <a:lstStyle/>
          <a:p>
            <a:pPr>
              <a:lnSpc>
                <a:spcPct val="90000"/>
              </a:lnSpc>
              <a:spcBef>
                <a:spcPct val="50000"/>
              </a:spcBef>
              <a:buClr>
                <a:schemeClr val="accent2"/>
              </a:buClr>
              <a:buSzPct val="80000"/>
              <a:buFont typeface="Wingdings" pitchFamily="2" charset="2"/>
              <a:buChar char="l"/>
            </a:pPr>
            <a:endParaRPr lang="en-US" sz="2000">
              <a:latin typeface="Verdana" pitchFamily="34" charset="0"/>
              <a:cs typeface="Times New Roman" pitchFamily="18" charset="0"/>
            </a:endParaRPr>
          </a:p>
        </p:txBody>
      </p:sp>
      <p:sp>
        <p:nvSpPr>
          <p:cNvPr id="34822" name="Rectangle 7"/>
          <p:cNvSpPr>
            <a:spLocks noChangeArrowheads="1"/>
          </p:cNvSpPr>
          <p:nvPr/>
        </p:nvSpPr>
        <p:spPr bwMode="auto">
          <a:xfrm>
            <a:off x="1066800" y="1143000"/>
            <a:ext cx="7391400" cy="3716338"/>
          </a:xfrm>
          <a:prstGeom prst="rect">
            <a:avLst/>
          </a:prstGeom>
          <a:noFill/>
          <a:ln w="9525">
            <a:noFill/>
            <a:miter lim="800000"/>
            <a:headEnd/>
            <a:tailEnd/>
          </a:ln>
          <a:effectLst/>
        </p:spPr>
        <p:txBody>
          <a:bodyPr>
            <a:spAutoFit/>
          </a:bodyPr>
          <a:lstStyle/>
          <a:p>
            <a:pPr>
              <a:spcBef>
                <a:spcPct val="50000"/>
              </a:spcBef>
              <a:buClr>
                <a:schemeClr val="accent2"/>
              </a:buClr>
              <a:buSzPct val="80000"/>
              <a:buFont typeface="Wingdings" pitchFamily="2" charset="2"/>
              <a:buChar char="•"/>
            </a:pPr>
            <a:r>
              <a:rPr lang="en-US" sz="2800" u="sng">
                <a:latin typeface="Verdana" pitchFamily="34" charset="0"/>
              </a:rPr>
              <a:t>Process Observer:</a:t>
            </a:r>
            <a:r>
              <a:rPr lang="en-US" sz="2800">
                <a:latin typeface="Verdana" pitchFamily="34" charset="0"/>
              </a:rPr>
              <a:t> </a:t>
            </a:r>
            <a:r>
              <a:rPr lang="en-US">
                <a:latin typeface="Verdana" pitchFamily="34" charset="0"/>
              </a:rPr>
              <a:t>Watches the process by which the group is working and uses the observations to help examine group effectiveness. </a:t>
            </a:r>
            <a:endParaRPr lang="en-US"/>
          </a:p>
          <a:p>
            <a:pPr>
              <a:spcBef>
                <a:spcPct val="50000"/>
              </a:spcBef>
              <a:buClr>
                <a:schemeClr val="accent2"/>
              </a:buClr>
              <a:buSzPct val="80000"/>
              <a:buFont typeface="Wingdings" pitchFamily="2" charset="2"/>
              <a:buChar char="•"/>
            </a:pPr>
            <a:r>
              <a:rPr lang="en-US" sz="2800" u="sng">
                <a:latin typeface="Verdana" pitchFamily="34" charset="0"/>
              </a:rPr>
              <a:t>Standard Setter:</a:t>
            </a:r>
            <a:r>
              <a:rPr lang="en-US" sz="2800">
                <a:latin typeface="Verdana" pitchFamily="34" charset="0"/>
              </a:rPr>
              <a:t> </a:t>
            </a:r>
            <a:r>
              <a:rPr lang="en-US">
                <a:latin typeface="Verdana" pitchFamily="34" charset="0"/>
              </a:rPr>
              <a:t>Expresses group standards and goals to make members aware of the direction of the work and the progress being made toward the goal and to get open acceptance of group norms and procedures.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32773">
                                            <p:txEl>
                                              <p:pRg st="0" end="0"/>
                                            </p:txEl>
                                          </p:spTgt>
                                        </p:tgtEl>
                                        <p:attrNameLst>
                                          <p:attrName>style.visibility</p:attrName>
                                        </p:attrNameLst>
                                      </p:cBhvr>
                                      <p:to>
                                        <p:strVal val="visible"/>
                                      </p:to>
                                    </p:set>
                                    <p:anim calcmode="lin" valueType="num">
                                      <p:cBhvr additive="base">
                                        <p:cTn id="7" dur="500" fill="hold"/>
                                        <p:tgtEl>
                                          <p:spTgt spid="3277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685800" y="533400"/>
            <a:ext cx="7772400" cy="5562600"/>
          </a:xfrm>
          <a:prstGeom prst="rect">
            <a:avLst/>
          </a:prstGeom>
        </p:spPr>
        <p:txBody>
          <a:bodyPr/>
          <a:lstStyle/>
          <a:p>
            <a:pPr eaLnBrk="1" hangingPunct="1">
              <a:buFont typeface="Wingdings" pitchFamily="2" charset="2"/>
              <a:buChar char="•"/>
            </a:pPr>
            <a:r>
              <a:rPr lang="en-US" sz="2400" b="1" u="sng" smtClean="0">
                <a:latin typeface="Verdana" pitchFamily="34" charset="0"/>
              </a:rPr>
              <a:t>Active Listener:</a:t>
            </a:r>
            <a:r>
              <a:rPr lang="en-US" sz="2400" b="1" smtClean="0">
                <a:latin typeface="Verdana" pitchFamily="34" charset="0"/>
              </a:rPr>
              <a:t> </a:t>
            </a:r>
            <a:r>
              <a:rPr lang="en-US" sz="2400" smtClean="0">
                <a:latin typeface="Verdana" pitchFamily="34" charset="0"/>
              </a:rPr>
              <a:t>Listens and serves as an interested audience for other members, is receptive to others' ideas, goes along with the group when not in disagreement</a:t>
            </a:r>
            <a:r>
              <a:rPr lang="en-US" sz="2400" b="1" smtClean="0">
                <a:latin typeface="Verdana" pitchFamily="34" charset="0"/>
              </a:rPr>
              <a:t>. </a:t>
            </a:r>
            <a:endParaRPr lang="en-US" sz="2400" b="1" smtClean="0"/>
          </a:p>
          <a:p>
            <a:pPr eaLnBrk="1" hangingPunct="1">
              <a:buFont typeface="Wingdings" pitchFamily="2" charset="2"/>
              <a:buChar char="•"/>
            </a:pPr>
            <a:r>
              <a:rPr lang="en-US" sz="2400" b="1" u="sng" smtClean="0">
                <a:latin typeface="Verdana" pitchFamily="34" charset="0"/>
              </a:rPr>
              <a:t>Trust Builder:</a:t>
            </a:r>
            <a:r>
              <a:rPr lang="en-US" sz="2400" b="1" smtClean="0">
                <a:latin typeface="Verdana" pitchFamily="34" charset="0"/>
              </a:rPr>
              <a:t> </a:t>
            </a:r>
            <a:r>
              <a:rPr lang="en-US" sz="2400" smtClean="0">
                <a:latin typeface="Verdana" pitchFamily="34" charset="0"/>
              </a:rPr>
              <a:t>Accepts and supports openness of other group members, reinforcing risk taking and encouraging individuality. </a:t>
            </a:r>
            <a:endParaRPr lang="en-US" sz="2400" smtClean="0"/>
          </a:p>
          <a:p>
            <a:pPr eaLnBrk="1" hangingPunct="1"/>
            <a:r>
              <a:rPr lang="en-US" sz="2400" b="1" u="sng" smtClean="0">
                <a:latin typeface="Verdana" pitchFamily="34" charset="0"/>
                <a:cs typeface="Times New Roman" pitchFamily="18" charset="0"/>
              </a:rPr>
              <a:t>Interpersonal Problem Solver:</a:t>
            </a:r>
            <a:r>
              <a:rPr lang="en-US" sz="2400" b="1" smtClean="0">
                <a:latin typeface="Verdana" pitchFamily="34" charset="0"/>
                <a:cs typeface="Times New Roman" pitchFamily="18" charset="0"/>
              </a:rPr>
              <a:t> </a:t>
            </a:r>
            <a:r>
              <a:rPr lang="en-US" sz="2400" smtClean="0">
                <a:latin typeface="Verdana" pitchFamily="34" charset="0"/>
                <a:cs typeface="Times New Roman" pitchFamily="18" charset="0"/>
              </a:rPr>
              <a:t>Promotes open discussion of conflicts between group members in order to resolve conflicts and increase group togetherness</a:t>
            </a:r>
          </a:p>
          <a:p>
            <a:pPr eaLnBrk="1" hangingPunct="1"/>
            <a:endParaRPr lang="en-US" sz="2400" smtClean="0">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 calcmode="lin" valueType="num">
                                      <p:cBhvr additive="base">
                                        <p:cTn id="7" dur="500" fill="hold"/>
                                        <p:tgtEl>
                                          <p:spTgt spid="337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379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3795">
                                            <p:txEl>
                                              <p:pRg st="1" end="1"/>
                                            </p:txEl>
                                          </p:spTgt>
                                        </p:tgtEl>
                                        <p:attrNameLst>
                                          <p:attrName>style.visibility</p:attrName>
                                        </p:attrNameLst>
                                      </p:cBhvr>
                                      <p:to>
                                        <p:strVal val="visible"/>
                                      </p:to>
                                    </p:set>
                                    <p:anim calcmode="lin" valueType="num">
                                      <p:cBhvr additive="base">
                                        <p:cTn id="13" dur="500" fill="hold"/>
                                        <p:tgtEl>
                                          <p:spTgt spid="337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379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3795">
                                            <p:txEl>
                                              <p:pRg st="2" end="2"/>
                                            </p:txEl>
                                          </p:spTgt>
                                        </p:tgtEl>
                                        <p:attrNameLst>
                                          <p:attrName>style.visibility</p:attrName>
                                        </p:attrNameLst>
                                      </p:cBhvr>
                                      <p:to>
                                        <p:strVal val="visible"/>
                                      </p:to>
                                    </p:set>
                                    <p:anim calcmode="lin" valueType="num">
                                      <p:cBhvr additive="base">
                                        <p:cTn id="19" dur="500" fill="hold"/>
                                        <p:tgtEl>
                                          <p:spTgt spid="337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379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685800" y="457200"/>
            <a:ext cx="7772400" cy="5638800"/>
          </a:xfrm>
          <a:prstGeom prst="rect">
            <a:avLst/>
          </a:prstGeom>
        </p:spPr>
        <p:txBody>
          <a:bodyPr rtlCol="0">
            <a:normAutofit/>
          </a:bodyPr>
          <a:lstStyle/>
          <a:p>
            <a:pPr indent="-182880" eaLnBrk="1" fontAlgn="auto" hangingPunct="1">
              <a:buClr>
                <a:schemeClr val="accent6">
                  <a:lumMod val="75000"/>
                </a:schemeClr>
              </a:buClr>
              <a:defRPr/>
            </a:pPr>
            <a:r>
              <a:rPr lang="en-US" sz="2800" u="sng" smtClean="0">
                <a:solidFill>
                  <a:schemeClr val="tx1">
                    <a:lumMod val="75000"/>
                    <a:lumOff val="25000"/>
                  </a:schemeClr>
                </a:solidFill>
              </a:rPr>
              <a:t>Style of leadership</a:t>
            </a:r>
            <a:r>
              <a:rPr lang="en-US" sz="2800" smtClean="0">
                <a:solidFill>
                  <a:schemeClr val="tx1">
                    <a:lumMod val="75000"/>
                    <a:lumOff val="25000"/>
                  </a:schemeClr>
                </a:solidFill>
              </a:rPr>
              <a:t> </a:t>
            </a:r>
          </a:p>
          <a:p>
            <a:pPr indent="-182880" eaLnBrk="1" fontAlgn="auto" hangingPunct="1">
              <a:buClr>
                <a:schemeClr val="accent6">
                  <a:lumMod val="75000"/>
                </a:schemeClr>
              </a:buClr>
              <a:defRPr/>
            </a:pPr>
            <a:r>
              <a:rPr lang="en-US" sz="2800" u="sng" smtClean="0">
                <a:solidFill>
                  <a:schemeClr val="tx1">
                    <a:lumMod val="75000"/>
                    <a:lumOff val="25000"/>
                  </a:schemeClr>
                </a:solidFill>
              </a:rPr>
              <a:t>Authoritative</a:t>
            </a:r>
            <a:r>
              <a:rPr lang="en-US" sz="2800" smtClean="0">
                <a:solidFill>
                  <a:schemeClr val="tx1">
                    <a:lumMod val="75000"/>
                    <a:lumOff val="25000"/>
                  </a:schemeClr>
                </a:solidFill>
              </a:rPr>
              <a:t>: </a:t>
            </a:r>
            <a:r>
              <a:rPr lang="en-US" sz="1800" smtClean="0">
                <a:solidFill>
                  <a:schemeClr val="tx1">
                    <a:lumMod val="75000"/>
                    <a:lumOff val="25000"/>
                  </a:schemeClr>
                </a:solidFill>
              </a:rPr>
              <a:t>such leaders considered themselves as experts. They believe they understand group dynamics and are, therefore, able to best explain group and individual behavior. These leader interpret, five advice, and generally direct the movement of the group much like a parent controls the action fo the a child. Authoritarian leaders are often charismatic and manipulative. They demand obedience and expect conformity. </a:t>
            </a:r>
          </a:p>
          <a:p>
            <a:pPr indent="-182880" eaLnBrk="1" fontAlgn="auto" hangingPunct="1">
              <a:buClr>
                <a:schemeClr val="accent6">
                  <a:lumMod val="75000"/>
                </a:schemeClr>
              </a:buClr>
              <a:defRPr/>
            </a:pPr>
            <a:r>
              <a:rPr lang="en-US" sz="2800" u="sng" smtClean="0">
                <a:solidFill>
                  <a:schemeClr val="tx1">
                    <a:lumMod val="75000"/>
                    <a:lumOff val="25000"/>
                  </a:schemeClr>
                </a:solidFill>
              </a:rPr>
              <a:t>Democratic</a:t>
            </a:r>
            <a:r>
              <a:rPr lang="en-US" sz="2800" smtClean="0">
                <a:solidFill>
                  <a:schemeClr val="tx1">
                    <a:lumMod val="75000"/>
                    <a:lumOff val="25000"/>
                  </a:schemeClr>
                </a:solidFill>
              </a:rPr>
              <a:t>:</a:t>
            </a:r>
            <a:r>
              <a:rPr lang="en-US" sz="1600" smtClean="0">
                <a:solidFill>
                  <a:schemeClr val="tx1">
                    <a:lumMod val="75000"/>
                    <a:lumOff val="25000"/>
                  </a:schemeClr>
                </a:solidFill>
              </a:rPr>
              <a:t> </a:t>
            </a:r>
            <a:r>
              <a:rPr lang="en-US" sz="1800" smtClean="0">
                <a:solidFill>
                  <a:schemeClr val="tx1">
                    <a:lumMod val="75000"/>
                    <a:lumOff val="25000"/>
                  </a:schemeClr>
                </a:solidFill>
              </a:rPr>
              <a:t>such leaders group centered or nondirective. Leader serves as a facilitators of the group process and not as directors of it. They cooperate, collaborate and share responsibilities with the group. </a:t>
            </a:r>
          </a:p>
          <a:p>
            <a:pPr indent="-182880" eaLnBrk="1" fontAlgn="auto" hangingPunct="1">
              <a:buClr>
                <a:schemeClr val="accent6">
                  <a:lumMod val="75000"/>
                </a:schemeClr>
              </a:buClr>
              <a:defRPr/>
            </a:pPr>
            <a:r>
              <a:rPr lang="en-US" sz="2800" u="sng" smtClean="0">
                <a:solidFill>
                  <a:schemeClr val="tx1">
                    <a:lumMod val="75000"/>
                    <a:lumOff val="25000"/>
                  </a:schemeClr>
                </a:solidFill>
              </a:rPr>
              <a:t>Laissez Faire leader</a:t>
            </a:r>
            <a:r>
              <a:rPr lang="en-US" sz="2800" smtClean="0">
                <a:solidFill>
                  <a:schemeClr val="tx1">
                    <a:lumMod val="75000"/>
                    <a:lumOff val="25000"/>
                  </a:schemeClr>
                </a:solidFill>
              </a:rPr>
              <a:t> </a:t>
            </a:r>
            <a:r>
              <a:rPr lang="en-US" sz="2000" smtClean="0">
                <a:solidFill>
                  <a:schemeClr val="tx1">
                    <a:lumMod val="75000"/>
                    <a:lumOff val="25000"/>
                  </a:schemeClr>
                </a:solidFill>
              </a:rPr>
              <a:t>are leaders in name only. They fail to provide any structure or direction for their groups. Members are left with the responsibility of leading and directing. Some inexperienced group leaders choose this style in an attempt to be non threatening; others pick this style to avoid making any hard decisions and thereby increasing their popularity.  </a:t>
            </a:r>
          </a:p>
          <a:p>
            <a:pPr indent="-182880" eaLnBrk="1" fontAlgn="auto" hangingPunct="1">
              <a:buClr>
                <a:schemeClr val="accent6">
                  <a:lumMod val="75000"/>
                </a:schemeClr>
              </a:buClr>
              <a:defRPr/>
            </a:pPr>
            <a:endParaRPr lang="en-US" sz="2000" smtClean="0">
              <a:solidFill>
                <a:schemeClr val="tx1">
                  <a:lumMod val="75000"/>
                  <a:lumOff val="25000"/>
                </a:schemeClr>
              </a:solidFill>
            </a:endParaRPr>
          </a:p>
          <a:p>
            <a:pPr indent="-182880" eaLnBrk="1" fontAlgn="auto" hangingPunct="1">
              <a:buClr>
                <a:schemeClr val="accent6">
                  <a:lumMod val="75000"/>
                </a:schemeClr>
              </a:buClr>
              <a:defRPr/>
            </a:pPr>
            <a:endParaRPr lang="en-US" sz="2800" smtClean="0">
              <a:solidFill>
                <a:schemeClr val="tx1">
                  <a:lumMod val="75000"/>
                  <a:lumOff val="25000"/>
                </a:schemeClr>
              </a:solidFill>
            </a:endParaRPr>
          </a:p>
        </p:txBody>
      </p:sp>
      <p:sp>
        <p:nvSpPr>
          <p:cNvPr id="34820" name="Rectangle 4"/>
          <p:cNvSpPr>
            <a:spLocks noChangeArrowheads="1"/>
          </p:cNvSpPr>
          <p:nvPr/>
        </p:nvSpPr>
        <p:spPr bwMode="auto">
          <a:xfrm>
            <a:off x="762000" y="533400"/>
            <a:ext cx="7696200" cy="519113"/>
          </a:xfrm>
          <a:prstGeom prst="rect">
            <a:avLst/>
          </a:prstGeom>
          <a:noFill/>
          <a:ln w="9525">
            <a:noFill/>
            <a:miter lim="800000"/>
            <a:headEnd/>
            <a:tailEnd/>
          </a:ln>
          <a:effectLst/>
        </p:spPr>
        <p:txBody>
          <a:bodyPr>
            <a:spAutoFit/>
          </a:bodyPr>
          <a:lstStyle/>
          <a:p>
            <a:endParaRPr lang="en-US" sz="2800">
              <a:cs typeface="Times New Roman" pitchFamily="18" charset="0"/>
            </a:endParaRPr>
          </a:p>
        </p:txBody>
      </p:sp>
      <p:sp>
        <p:nvSpPr>
          <p:cNvPr id="36868" name="Rectangle 5"/>
          <p:cNvSpPr>
            <a:spLocks noChangeArrowheads="1"/>
          </p:cNvSpPr>
          <p:nvPr/>
        </p:nvSpPr>
        <p:spPr bwMode="auto">
          <a:xfrm>
            <a:off x="533400" y="285750"/>
            <a:ext cx="8305800" cy="519113"/>
          </a:xfrm>
          <a:prstGeom prst="rect">
            <a:avLst/>
          </a:prstGeom>
          <a:noFill/>
          <a:ln w="9525">
            <a:noFill/>
            <a:miter lim="800000"/>
            <a:headEnd/>
            <a:tailEnd/>
          </a:ln>
          <a:effectLst/>
        </p:spPr>
        <p:txBody>
          <a:bodyPr>
            <a:spAutoFit/>
          </a:bodyPr>
          <a:lstStyle/>
          <a:p>
            <a:pPr>
              <a:spcBef>
                <a:spcPct val="50000"/>
              </a:spcBef>
              <a:buClr>
                <a:schemeClr val="accent2"/>
              </a:buClr>
              <a:buSzPct val="80000"/>
              <a:buFont typeface="Wingdings" pitchFamily="2" charset="2"/>
              <a:buChar char="l"/>
            </a:pPr>
            <a:endParaRPr lang="en-US" sz="2800">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34820">
                                            <p:txEl>
                                              <p:pRg st="0" end="0"/>
                                            </p:txEl>
                                          </p:spTgt>
                                        </p:tgtEl>
                                        <p:attrNameLst>
                                          <p:attrName>style.visibility</p:attrName>
                                        </p:attrNameLst>
                                      </p:cBhvr>
                                      <p:to>
                                        <p:strVal val="visible"/>
                                      </p:to>
                                    </p:set>
                                    <p:anim calcmode="lin" valueType="num">
                                      <p:cBhvr additive="base">
                                        <p:cTn id="7" dur="500" fill="hold"/>
                                        <p:tgtEl>
                                          <p:spTgt spid="3482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820">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685800" y="609600"/>
            <a:ext cx="7772400" cy="5562600"/>
          </a:xfrm>
          <a:prstGeom prst="rect">
            <a:avLst/>
          </a:prstGeom>
        </p:spPr>
        <p:txBody>
          <a:bodyPr/>
          <a:lstStyle/>
          <a:p>
            <a:pPr eaLnBrk="1" hangingPunct="1"/>
            <a:endParaRPr lang="en-US" smtClean="0">
              <a:cs typeface="Times New Roman" pitchFamily="18" charset="0"/>
            </a:endParaRPr>
          </a:p>
          <a:p>
            <a:pPr eaLnBrk="1" hangingPunct="1"/>
            <a:endParaRPr lang="en-US" smtClean="0"/>
          </a:p>
        </p:txBody>
      </p:sp>
      <p:sp>
        <p:nvSpPr>
          <p:cNvPr id="35844" name="Rectangle 4"/>
          <p:cNvSpPr>
            <a:spLocks noChangeArrowheads="1"/>
          </p:cNvSpPr>
          <p:nvPr/>
        </p:nvSpPr>
        <p:spPr bwMode="auto">
          <a:xfrm>
            <a:off x="381000" y="381000"/>
            <a:ext cx="8153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endParaRPr lang="en-US" sz="2800">
              <a:solidFill>
                <a:schemeClr val="tx2"/>
              </a:solidFill>
              <a:effectLst>
                <a:outerShdw blurRad="38100" dist="38100" dir="2700000" algn="tl">
                  <a:srgbClr val="000000"/>
                </a:outerShdw>
              </a:effectLst>
              <a:latin typeface="Arial" charset="0"/>
              <a:cs typeface="Times New Roman" pitchFamily="18" charset="0"/>
            </a:endParaRPr>
          </a:p>
        </p:txBody>
      </p:sp>
      <p:sp>
        <p:nvSpPr>
          <p:cNvPr id="37892" name="Rectangle 5"/>
          <p:cNvSpPr>
            <a:spLocks noChangeArrowheads="1"/>
          </p:cNvSpPr>
          <p:nvPr/>
        </p:nvSpPr>
        <p:spPr bwMode="auto">
          <a:xfrm>
            <a:off x="609600" y="838200"/>
            <a:ext cx="7162800" cy="519113"/>
          </a:xfrm>
          <a:prstGeom prst="rect">
            <a:avLst/>
          </a:prstGeom>
          <a:noFill/>
          <a:ln w="9525">
            <a:noFill/>
            <a:miter lim="800000"/>
            <a:headEnd/>
            <a:tailEnd/>
          </a:ln>
          <a:effectLst/>
        </p:spPr>
        <p:txBody>
          <a:bodyPr>
            <a:spAutoFit/>
          </a:bodyPr>
          <a:lstStyle/>
          <a:p>
            <a:endParaRPr lang="en-US" sz="2800">
              <a:cs typeface="Times New Roman" pitchFamily="18" charset="0"/>
            </a:endParaRPr>
          </a:p>
        </p:txBody>
      </p:sp>
      <p:sp>
        <p:nvSpPr>
          <p:cNvPr id="37893" name="Rectangle 6"/>
          <p:cNvSpPr>
            <a:spLocks noChangeArrowheads="1"/>
          </p:cNvSpPr>
          <p:nvPr/>
        </p:nvSpPr>
        <p:spPr bwMode="auto">
          <a:xfrm>
            <a:off x="304800" y="609600"/>
            <a:ext cx="8839200" cy="6461125"/>
          </a:xfrm>
          <a:prstGeom prst="rect">
            <a:avLst/>
          </a:prstGeom>
          <a:noFill/>
          <a:ln w="9525">
            <a:noFill/>
            <a:miter lim="800000"/>
            <a:headEnd/>
            <a:tailEnd/>
          </a:ln>
          <a:effectLst/>
        </p:spPr>
        <p:txBody>
          <a:bodyPr>
            <a:spAutoFit/>
          </a:bodyPr>
          <a:lstStyle/>
          <a:p>
            <a:r>
              <a:rPr lang="en-US" sz="2500" b="1" u="sng">
                <a:latin typeface="Verdana" pitchFamily="34" charset="0"/>
                <a:cs typeface="Times New Roman" pitchFamily="18" charset="0"/>
              </a:rPr>
              <a:t>Theories of Leadership:</a:t>
            </a:r>
          </a:p>
          <a:p>
            <a:r>
              <a:rPr lang="en-US" sz="2500" b="1">
                <a:latin typeface="Verdana" pitchFamily="34" charset="0"/>
                <a:cs typeface="Times New Roman" pitchFamily="18" charset="0"/>
              </a:rPr>
              <a:t>1. “</a:t>
            </a:r>
            <a:r>
              <a:rPr lang="en-US" sz="2500" b="1" u="sng">
                <a:latin typeface="Verdana" pitchFamily="34" charset="0"/>
                <a:cs typeface="Times New Roman" pitchFamily="18" charset="0"/>
              </a:rPr>
              <a:t>Great Man</a:t>
            </a:r>
            <a:r>
              <a:rPr lang="en-US" sz="2500" b="1">
                <a:latin typeface="Verdana" pitchFamily="34" charset="0"/>
                <a:cs typeface="Times New Roman" pitchFamily="18" charset="0"/>
              </a:rPr>
              <a:t>” Theories: </a:t>
            </a:r>
            <a:endParaRPr lang="en-US" sz="2500" b="1">
              <a:cs typeface="Times New Roman" pitchFamily="18" charset="0"/>
            </a:endParaRPr>
          </a:p>
          <a:p>
            <a:pPr eaLnBrk="0" hangingPunct="0"/>
            <a:r>
              <a:rPr lang="en-US" sz="2000">
                <a:latin typeface="Verdana" pitchFamily="34" charset="0"/>
                <a:cs typeface="Times New Roman" pitchFamily="18" charset="0"/>
              </a:rPr>
              <a:t>Great Man theories assume that the capacity for leadership is inherent – that great leaders are born, not made. These theories often portray great leaders as heroic, mythic, and destined to rise to leadership when needed. The term “Great Man” was used because, at the time, leadership was thought of primarily as a male quality, especially in terms of military leadership. </a:t>
            </a:r>
            <a:endParaRPr lang="en-US">
              <a:cs typeface="Times New Roman" pitchFamily="18" charset="0"/>
            </a:endParaRPr>
          </a:p>
          <a:p>
            <a:pPr eaLnBrk="0" hangingPunct="0"/>
            <a:r>
              <a:rPr lang="en-US" sz="2000" b="1">
                <a:latin typeface="Verdana" pitchFamily="34" charset="0"/>
                <a:cs typeface="Times New Roman" pitchFamily="18" charset="0"/>
              </a:rPr>
              <a:t>2. Trait Theories: </a:t>
            </a:r>
            <a:endParaRPr lang="en-US" sz="2000" b="1">
              <a:cs typeface="Times New Roman" pitchFamily="18" charset="0"/>
            </a:endParaRPr>
          </a:p>
          <a:p>
            <a:pPr eaLnBrk="0" hangingPunct="0"/>
            <a:r>
              <a:rPr lang="en-US" sz="2000">
                <a:latin typeface="Verdana" pitchFamily="34" charset="0"/>
                <a:cs typeface="Times New Roman" pitchFamily="18" charset="0"/>
              </a:rPr>
              <a:t>Similar in some ways to “Great Man” theories, trait theory assumes that people inherit certain qualities and traits that make them better suited to leadership. Trait theories often identify particular personality or behavioral characteristics shared by leaders. But if particular traits are key features of leadership, how do we explain people who possess those qualities but are not leaders? This question is one of the difficulties in using trait theories to explain leadership.</a:t>
            </a:r>
            <a:r>
              <a:rPr lang="en-US" sz="4400">
                <a:solidFill>
                  <a:srgbClr val="333333"/>
                </a:solidFill>
                <a:latin typeface="Verdana" pitchFamily="34" charset="0"/>
                <a:cs typeface="Times New Roman" pitchFamily="18" charset="0"/>
              </a:rPr>
              <a:t> </a:t>
            </a:r>
            <a:endParaRPr lang="en-US" sz="4400">
              <a:cs typeface="Times New Roman" pitchFamily="18" charset="0"/>
            </a:endParaRPr>
          </a:p>
          <a:p>
            <a:pPr eaLnBrk="0" hangingPunct="0"/>
            <a:endParaRPr lang="en-US" sz="4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35844">
                                            <p:txEl>
                                              <p:pRg st="0" end="0"/>
                                            </p:txEl>
                                          </p:spTgt>
                                        </p:tgtEl>
                                        <p:attrNameLst>
                                          <p:attrName>style.visibility</p:attrName>
                                        </p:attrNameLst>
                                      </p:cBhvr>
                                      <p:to>
                                        <p:strVal val="visible"/>
                                      </p:to>
                                    </p:set>
                                    <p:anim calcmode="lin" valueType="num">
                                      <p:cBhvr additive="base">
                                        <p:cTn id="7" dur="500" fill="hold"/>
                                        <p:tgtEl>
                                          <p:spTgt spid="3584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844">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685800" y="685800"/>
            <a:ext cx="7772400" cy="5410200"/>
          </a:xfrm>
          <a:prstGeom prst="rect">
            <a:avLst/>
          </a:prstGeom>
        </p:spPr>
        <p:txBody>
          <a:bodyPr/>
          <a:lstStyle/>
          <a:p>
            <a:pPr eaLnBrk="1" hangingPunct="1">
              <a:buFont typeface="Wingdings" pitchFamily="2" charset="2"/>
              <a:buNone/>
            </a:pPr>
            <a:r>
              <a:rPr lang="en-US" sz="2000" b="1" smtClean="0">
                <a:latin typeface="Verdana" pitchFamily="34" charset="0"/>
                <a:cs typeface="Times New Roman" pitchFamily="18" charset="0"/>
              </a:rPr>
              <a:t>3. </a:t>
            </a:r>
            <a:r>
              <a:rPr lang="en-US" sz="2000" b="1" u="sng" smtClean="0">
                <a:latin typeface="Verdana" pitchFamily="34" charset="0"/>
                <a:cs typeface="Times New Roman" pitchFamily="18" charset="0"/>
              </a:rPr>
              <a:t>Contingency Theories:</a:t>
            </a:r>
            <a:r>
              <a:rPr lang="en-US" sz="2000" b="1" smtClean="0">
                <a:latin typeface="Verdana" pitchFamily="34" charset="0"/>
                <a:cs typeface="Times New Roman" pitchFamily="18" charset="0"/>
              </a:rPr>
              <a:t> </a:t>
            </a:r>
            <a:endParaRPr lang="en-US" sz="2000" b="1" smtClean="0">
              <a:cs typeface="Times New Roman" pitchFamily="18" charset="0"/>
            </a:endParaRPr>
          </a:p>
          <a:p>
            <a:pPr eaLnBrk="1" hangingPunct="1"/>
            <a:r>
              <a:rPr lang="en-US" sz="2000" smtClean="0">
                <a:latin typeface="Verdana" pitchFamily="34" charset="0"/>
                <a:cs typeface="Times New Roman" pitchFamily="18" charset="0"/>
              </a:rPr>
              <a:t>Contingency theories of leadership focus on particular variables related to the environment that might determine which particular style of leadership is best suited for the situation. According to this theory, no leadership style is best in all situations. Success depends upon a number of variables, including the leadership style, qualities of the followers, and aspects of the situation.</a:t>
            </a:r>
            <a:r>
              <a:rPr lang="en-US" sz="2000" b="1" smtClean="0">
                <a:latin typeface="Verdana" pitchFamily="34" charset="0"/>
                <a:cs typeface="Times New Roman" pitchFamily="18" charset="0"/>
              </a:rPr>
              <a:t> </a:t>
            </a:r>
            <a:endParaRPr lang="en-US" sz="2000" b="1" smtClean="0">
              <a:cs typeface="Times New Roman" pitchFamily="18" charset="0"/>
            </a:endParaRPr>
          </a:p>
          <a:p>
            <a:pPr eaLnBrk="1" hangingPunct="1">
              <a:buFont typeface="Wingdings" pitchFamily="2" charset="2"/>
              <a:buNone/>
            </a:pPr>
            <a:r>
              <a:rPr lang="en-US" sz="2000" b="1" smtClean="0">
                <a:latin typeface="Verdana" pitchFamily="34" charset="0"/>
                <a:cs typeface="Times New Roman" pitchFamily="18" charset="0"/>
              </a:rPr>
              <a:t>4. </a:t>
            </a:r>
            <a:r>
              <a:rPr lang="en-US" sz="2000" b="1" u="sng" smtClean="0">
                <a:latin typeface="Verdana" pitchFamily="34" charset="0"/>
                <a:cs typeface="Times New Roman" pitchFamily="18" charset="0"/>
              </a:rPr>
              <a:t>Situational Theories:</a:t>
            </a:r>
            <a:r>
              <a:rPr lang="en-US" sz="2000" b="1" smtClean="0">
                <a:latin typeface="Verdana" pitchFamily="34" charset="0"/>
                <a:cs typeface="Times New Roman" pitchFamily="18" charset="0"/>
              </a:rPr>
              <a:t> </a:t>
            </a:r>
            <a:endParaRPr lang="en-US" sz="2000" b="1" smtClean="0">
              <a:cs typeface="Times New Roman" pitchFamily="18" charset="0"/>
            </a:endParaRPr>
          </a:p>
          <a:p>
            <a:pPr eaLnBrk="1" hangingPunct="1"/>
            <a:r>
              <a:rPr lang="en-US" sz="2000" smtClean="0">
                <a:latin typeface="Verdana" pitchFamily="34" charset="0"/>
                <a:cs typeface="Times New Roman" pitchFamily="18" charset="0"/>
              </a:rPr>
              <a:t>Situational theories propose that leaders choose the best course of action based upon situational variable. Different styles of leadership may be more appropriate for certain types of decision-making</a:t>
            </a:r>
            <a:r>
              <a:rPr lang="en-US" sz="2000" b="1" smtClean="0">
                <a:latin typeface="Verdana" pitchFamily="34"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6867">
                                            <p:txEl>
                                              <p:pRg st="1" end="1"/>
                                            </p:txEl>
                                          </p:spTgt>
                                        </p:tgtEl>
                                        <p:attrNameLst>
                                          <p:attrName>style.visibility</p:attrName>
                                        </p:attrNameLst>
                                      </p:cBhvr>
                                      <p:to>
                                        <p:strVal val="visible"/>
                                      </p:to>
                                    </p:set>
                                    <p:anim calcmode="lin" valueType="num">
                                      <p:cBhvr additive="base">
                                        <p:cTn id="13" dur="500" fill="hold"/>
                                        <p:tgtEl>
                                          <p:spTgt spid="368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686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6867">
                                            <p:txEl>
                                              <p:pRg st="2" end="2"/>
                                            </p:txEl>
                                          </p:spTgt>
                                        </p:tgtEl>
                                        <p:attrNameLst>
                                          <p:attrName>style.visibility</p:attrName>
                                        </p:attrNameLst>
                                      </p:cBhvr>
                                      <p:to>
                                        <p:strVal val="visible"/>
                                      </p:to>
                                    </p:set>
                                    <p:anim calcmode="lin" valueType="num">
                                      <p:cBhvr additive="base">
                                        <p:cTn id="19" dur="500" fill="hold"/>
                                        <p:tgtEl>
                                          <p:spTgt spid="368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686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6867">
                                            <p:txEl>
                                              <p:pRg st="3" end="3"/>
                                            </p:txEl>
                                          </p:spTgt>
                                        </p:tgtEl>
                                        <p:attrNameLst>
                                          <p:attrName>style.visibility</p:attrName>
                                        </p:attrNameLst>
                                      </p:cBhvr>
                                      <p:to>
                                        <p:strVal val="visible"/>
                                      </p:to>
                                    </p:set>
                                    <p:anim calcmode="lin" valueType="num">
                                      <p:cBhvr additive="base">
                                        <p:cTn id="25" dur="500" fill="hold"/>
                                        <p:tgtEl>
                                          <p:spTgt spid="3686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686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793289" y="4372168"/>
            <a:ext cx="6512511" cy="1143000"/>
          </a:xfrm>
        </p:spPr>
        <p:txBody>
          <a:bodyPr>
            <a:normAutofit fontScale="90000"/>
          </a:bodyPr>
          <a:lstStyle/>
          <a:p>
            <a:pPr marL="320040" indent="-320040" eaLnBrk="1" fontAlgn="auto" hangingPunct="1">
              <a:spcAft>
                <a:spcPts val="0"/>
              </a:spcAft>
              <a:buClr>
                <a:schemeClr val="accent6">
                  <a:lumMod val="75000"/>
                </a:schemeClr>
              </a:buClr>
              <a:defRPr/>
            </a:pPr>
            <a:r>
              <a:rPr lang="en-US" smtClean="0"/>
              <a:t>Definition of Group dynamics</a:t>
            </a:r>
          </a:p>
        </p:txBody>
      </p:sp>
      <p:sp>
        <p:nvSpPr>
          <p:cNvPr id="5123" name="Rectangle 3"/>
          <p:cNvSpPr>
            <a:spLocks noGrp="1" noChangeArrowheads="1"/>
          </p:cNvSpPr>
          <p:nvPr>
            <p:ph idx="1"/>
          </p:nvPr>
        </p:nvSpPr>
        <p:spPr>
          <a:xfrm>
            <a:off x="685800" y="228600"/>
            <a:ext cx="8001000" cy="5791200"/>
          </a:xfrm>
          <a:prstGeom prst="rect">
            <a:avLst/>
          </a:prstGeom>
        </p:spPr>
        <p:txBody>
          <a:bodyPr/>
          <a:lstStyle/>
          <a:p>
            <a:pPr algn="just" eaLnBrk="1" hangingPunct="1"/>
            <a:r>
              <a:rPr lang="en-US" sz="2400" b="1" dirty="0" smtClean="0">
                <a:cs typeface="Times New Roman" pitchFamily="18" charset="0"/>
              </a:rPr>
              <a:t>1.</a:t>
            </a:r>
            <a:r>
              <a:rPr lang="en-US" b="1" dirty="0" smtClean="0">
                <a:cs typeface="Times New Roman" pitchFamily="18" charset="0"/>
              </a:rPr>
              <a:t> t</a:t>
            </a:r>
            <a:r>
              <a:rPr lang="en-US" sz="2400" b="1" dirty="0" smtClean="0">
                <a:cs typeface="Times New Roman" pitchFamily="18" charset="0"/>
              </a:rPr>
              <a:t>he branch of social psychology that studies the psychodynamics of interaction in social groups.</a:t>
            </a:r>
            <a:endParaRPr lang="en-US" sz="2400" dirty="0" smtClean="0">
              <a:cs typeface="Times New Roman" pitchFamily="18" charset="0"/>
            </a:endParaRPr>
          </a:p>
          <a:p>
            <a:pPr algn="just" eaLnBrk="1" hangingPunct="1"/>
            <a:r>
              <a:rPr lang="en-US" sz="2400" b="1" dirty="0" smtClean="0">
                <a:cs typeface="Times New Roman" pitchFamily="18" charset="0"/>
              </a:rPr>
              <a:t>2.  According to Kurt </a:t>
            </a:r>
            <a:r>
              <a:rPr lang="en-US" sz="2400" b="1" dirty="0" err="1" smtClean="0">
                <a:cs typeface="Times New Roman" pitchFamily="18" charset="0"/>
              </a:rPr>
              <a:t>Lewin</a:t>
            </a:r>
            <a:r>
              <a:rPr lang="en-US" sz="2400" b="1" dirty="0" smtClean="0">
                <a:cs typeface="Times New Roman" pitchFamily="18" charset="0"/>
              </a:rPr>
              <a:t>, groups tends to be powerful rather than weak, active rather than passive, fluid rather than static, and catalyzing rather than reifying. </a:t>
            </a:r>
            <a:endParaRPr lang="en-US" sz="2400" dirty="0" smtClean="0">
              <a:cs typeface="Times New Roman" pitchFamily="18" charset="0"/>
            </a:endParaRPr>
          </a:p>
          <a:p>
            <a:pPr algn="just" eaLnBrk="1" hangingPunct="1">
              <a:buFontTx/>
              <a:buAutoNum type="arabicPeriod" startAt="3"/>
            </a:pPr>
            <a:r>
              <a:rPr lang="en-US" sz="2400" b="1" dirty="0" smtClean="0"/>
              <a:t>According to Jacobs, </a:t>
            </a:r>
            <a:r>
              <a:rPr lang="en-US" sz="2400" b="1" dirty="0" err="1" smtClean="0"/>
              <a:t>Harvill</a:t>
            </a:r>
            <a:r>
              <a:rPr lang="en-US" sz="2400" b="1" dirty="0" smtClean="0"/>
              <a:t>, and Masson (1994) who simply describe group dynamics as “</a:t>
            </a:r>
            <a:r>
              <a:rPr lang="en-US" sz="2000" b="1" u="sng" dirty="0" smtClean="0"/>
              <a:t>forces that are operating in a group</a:t>
            </a:r>
            <a:r>
              <a:rPr lang="en-US" sz="2000" u="sng"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5" fill="hold" grpId="0" nodeType="clickEffect">
                                  <p:stCondLst>
                                    <p:cond delay="0"/>
                                  </p:stCondLst>
                                  <p:iterate type="lt">
                                    <p:tmPct val="100000"/>
                                  </p:iterate>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randombar(vertical)">
                                      <p:cBhvr>
                                        <p:cTn id="7" dur="75"/>
                                        <p:tgtEl>
                                          <p:spTgt spid="5123">
                                            <p:txEl>
                                              <p:pRg st="0" end="0"/>
                                            </p:txEl>
                                          </p:spTgt>
                                        </p:tgtEl>
                                      </p:cBhvr>
                                    </p:animEffect>
                                  </p:childTnLst>
                                  <p:subTnLst>
                                    <p:animClr clrSpc="rgb" dir="cw">
                                      <p:cBhvr override="childStyle">
                                        <p:cTn dur="1" fill="hold" display="0" masterRel="nextClick" afterEffect="1"/>
                                        <p:tgtEl>
                                          <p:spTgt spid="5123">
                                            <p:txEl>
                                              <p:pRg st="0" end="0"/>
                                            </p:txEl>
                                          </p:spTgt>
                                        </p:tgtEl>
                                        <p:attrNameLst>
                                          <p:attrName>ppt_c</p:attrName>
                                        </p:attrNameLst>
                                      </p:cBhvr>
                                      <p:to>
                                        <a:schemeClr val="accent1"/>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5" fill="hold" grpId="0" nodeType="clickEffect">
                                  <p:stCondLst>
                                    <p:cond delay="0"/>
                                  </p:stCondLst>
                                  <p:iterate type="lt">
                                    <p:tmPct val="100000"/>
                                  </p:iterate>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randombar(vertical)">
                                      <p:cBhvr>
                                        <p:cTn id="12" dur="75"/>
                                        <p:tgtEl>
                                          <p:spTgt spid="5123">
                                            <p:txEl>
                                              <p:pRg st="1" end="1"/>
                                            </p:txEl>
                                          </p:spTgt>
                                        </p:tgtEl>
                                      </p:cBhvr>
                                    </p:animEffect>
                                  </p:childTnLst>
                                  <p:subTnLst>
                                    <p:animClr clrSpc="rgb" dir="cw">
                                      <p:cBhvr override="childStyle">
                                        <p:cTn dur="1" fill="hold" display="0" masterRel="nextClick" afterEffect="1"/>
                                        <p:tgtEl>
                                          <p:spTgt spid="5123">
                                            <p:txEl>
                                              <p:pRg st="1" end="1"/>
                                            </p:txEl>
                                          </p:spTgt>
                                        </p:tgtEl>
                                        <p:attrNameLst>
                                          <p:attrName>ppt_c</p:attrName>
                                        </p:attrNameLst>
                                      </p:cBhvr>
                                      <p:to>
                                        <a:schemeClr val="accent1"/>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5" fill="hold" grpId="0" nodeType="clickEffect">
                                  <p:stCondLst>
                                    <p:cond delay="0"/>
                                  </p:stCondLst>
                                  <p:iterate type="lt">
                                    <p:tmPct val="100000"/>
                                  </p:iterate>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randombar(vertical)">
                                      <p:cBhvr>
                                        <p:cTn id="17" dur="75"/>
                                        <p:tgtEl>
                                          <p:spTgt spid="5123">
                                            <p:txEl>
                                              <p:pRg st="2" end="2"/>
                                            </p:txEl>
                                          </p:spTgt>
                                        </p:tgtEl>
                                      </p:cBhvr>
                                    </p:animEffect>
                                  </p:childTnLst>
                                  <p:subTnLst>
                                    <p:animClr clrSpc="rgb" dir="cw">
                                      <p:cBhvr override="childStyle">
                                        <p:cTn dur="1" fill="hold" display="0" masterRel="nextClick" afterEffect="1"/>
                                        <p:tgtEl>
                                          <p:spTgt spid="5123">
                                            <p:txEl>
                                              <p:pRg st="2" end="2"/>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bldLvl="3"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685800" y="533400"/>
            <a:ext cx="7772400" cy="5562600"/>
          </a:xfrm>
          <a:prstGeom prst="rect">
            <a:avLst/>
          </a:prstGeom>
          <a:ln>
            <a:solidFill>
              <a:schemeClr val="bg2"/>
            </a:solidFill>
          </a:ln>
        </p:spPr>
        <p:txBody>
          <a:bodyPr/>
          <a:lstStyle/>
          <a:p>
            <a:pPr eaLnBrk="1" hangingPunct="1">
              <a:buFont typeface="Wingdings" pitchFamily="2" charset="2"/>
              <a:buNone/>
            </a:pPr>
            <a:r>
              <a:rPr lang="en-US" sz="2000" b="1" smtClean="0">
                <a:latin typeface="Verdana" pitchFamily="34" charset="0"/>
                <a:cs typeface="Times New Roman" pitchFamily="18" charset="0"/>
              </a:rPr>
              <a:t>5. Behavioral Theories: </a:t>
            </a:r>
            <a:endParaRPr lang="en-US" sz="2000" b="1" smtClean="0">
              <a:cs typeface="Times New Roman" pitchFamily="18" charset="0"/>
            </a:endParaRPr>
          </a:p>
          <a:p>
            <a:pPr eaLnBrk="1" hangingPunct="1"/>
            <a:r>
              <a:rPr lang="en-US" sz="2000" smtClean="0">
                <a:latin typeface="Verdana" pitchFamily="34" charset="0"/>
                <a:cs typeface="Times New Roman" pitchFamily="18" charset="0"/>
              </a:rPr>
              <a:t>Behavioral theories of leadership are based upon the belief that great leaders are made, not born. Rooted in </a:t>
            </a:r>
            <a:r>
              <a:rPr lang="en-US" sz="2000" smtClean="0">
                <a:latin typeface="Verdana" pitchFamily="34" charset="0"/>
                <a:cs typeface="Times New Roman" pitchFamily="18" charset="0"/>
                <a:hlinkClick r:id="rId3"/>
              </a:rPr>
              <a:t>behaviorism</a:t>
            </a:r>
            <a:r>
              <a:rPr lang="en-US" sz="2000" smtClean="0">
                <a:latin typeface="Verdana" pitchFamily="34" charset="0"/>
                <a:cs typeface="Times New Roman" pitchFamily="18" charset="0"/>
              </a:rPr>
              <a:t>, this leadership theory focuses on the actions of leaders, not on mental qualities or internal states. According to this theory, people can </a:t>
            </a:r>
            <a:r>
              <a:rPr lang="en-US" sz="2000" i="1" smtClean="0">
                <a:latin typeface="Verdana" pitchFamily="34" charset="0"/>
                <a:cs typeface="Times New Roman" pitchFamily="18" charset="0"/>
              </a:rPr>
              <a:t>learn</a:t>
            </a:r>
            <a:r>
              <a:rPr lang="en-US" sz="2000" smtClean="0">
                <a:latin typeface="Verdana" pitchFamily="34" charset="0"/>
                <a:cs typeface="Times New Roman" pitchFamily="18" charset="0"/>
              </a:rPr>
              <a:t> to become leaders through teaching and observation.</a:t>
            </a:r>
            <a:r>
              <a:rPr lang="en-US" sz="2000" b="1" smtClean="0">
                <a:latin typeface="Verdana" pitchFamily="34" charset="0"/>
                <a:cs typeface="Times New Roman" pitchFamily="18" charset="0"/>
              </a:rPr>
              <a:t> </a:t>
            </a:r>
            <a:endParaRPr lang="en-US" sz="2000" b="1" smtClean="0">
              <a:cs typeface="Times New Roman" pitchFamily="18" charset="0"/>
            </a:endParaRPr>
          </a:p>
          <a:p>
            <a:pPr eaLnBrk="1" hangingPunct="1">
              <a:buFont typeface="Wingdings" pitchFamily="2" charset="2"/>
              <a:buNone/>
            </a:pPr>
            <a:r>
              <a:rPr lang="en-US" sz="2000" b="1" smtClean="0">
                <a:latin typeface="Verdana" pitchFamily="34" charset="0"/>
                <a:cs typeface="Times New Roman" pitchFamily="18" charset="0"/>
              </a:rPr>
              <a:t>6. Participative Theories: </a:t>
            </a:r>
            <a:endParaRPr lang="en-US" sz="2000" b="1" smtClean="0">
              <a:cs typeface="Times New Roman" pitchFamily="18" charset="0"/>
            </a:endParaRPr>
          </a:p>
          <a:p>
            <a:pPr eaLnBrk="1" hangingPunct="1"/>
            <a:r>
              <a:rPr lang="en-US" sz="2000" smtClean="0">
                <a:latin typeface="Verdana" pitchFamily="34" charset="0"/>
                <a:cs typeface="Times New Roman" pitchFamily="18" charset="0"/>
              </a:rPr>
              <a:t>Participative leadership theories suggest that the ideal leadership style is one that takes the input of others into account. These leaders encourage participation and</a:t>
            </a:r>
            <a:r>
              <a:rPr lang="en-US" sz="2800" smtClean="0">
                <a:solidFill>
                  <a:srgbClr val="333333"/>
                </a:solidFill>
                <a:latin typeface="Verdana" pitchFamily="34" charset="0"/>
                <a:cs typeface="Times New Roman" pitchFamily="18" charset="0"/>
              </a:rPr>
              <a:t> </a:t>
            </a:r>
            <a:r>
              <a:rPr lang="en-US" sz="2000" smtClean="0">
                <a:latin typeface="Verdana" pitchFamily="34" charset="0"/>
                <a:cs typeface="Times New Roman" pitchFamily="18" charset="0"/>
              </a:rPr>
              <a:t>contributions from group members and help group members feel more relevant and committed to the decision-making process. In participative theories, however, the leader retains the right to allow the input of others.</a:t>
            </a:r>
            <a:r>
              <a:rPr lang="en-US" sz="2000" b="1" smtClean="0">
                <a:latin typeface="Verdana" pitchFamily="34"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 calcmode="lin" valueType="num">
                                      <p:cBhvr additive="base">
                                        <p:cTn id="7" dur="500" fill="hold"/>
                                        <p:tgtEl>
                                          <p:spTgt spid="378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789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7891">
                                            <p:txEl>
                                              <p:pRg st="1" end="1"/>
                                            </p:txEl>
                                          </p:spTgt>
                                        </p:tgtEl>
                                        <p:attrNameLst>
                                          <p:attrName>style.visibility</p:attrName>
                                        </p:attrNameLst>
                                      </p:cBhvr>
                                      <p:to>
                                        <p:strVal val="visible"/>
                                      </p:to>
                                    </p:set>
                                    <p:anim calcmode="lin" valueType="num">
                                      <p:cBhvr additive="base">
                                        <p:cTn id="13" dur="500" fill="hold"/>
                                        <p:tgtEl>
                                          <p:spTgt spid="3789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789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7891">
                                            <p:txEl>
                                              <p:pRg st="2" end="2"/>
                                            </p:txEl>
                                          </p:spTgt>
                                        </p:tgtEl>
                                        <p:attrNameLst>
                                          <p:attrName>style.visibility</p:attrName>
                                        </p:attrNameLst>
                                      </p:cBhvr>
                                      <p:to>
                                        <p:strVal val="visible"/>
                                      </p:to>
                                    </p:set>
                                    <p:anim calcmode="lin" valueType="num">
                                      <p:cBhvr additive="base">
                                        <p:cTn id="19" dur="500" fill="hold"/>
                                        <p:tgtEl>
                                          <p:spTgt spid="3789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789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7891">
                                            <p:txEl>
                                              <p:pRg st="3" end="3"/>
                                            </p:txEl>
                                          </p:spTgt>
                                        </p:tgtEl>
                                        <p:attrNameLst>
                                          <p:attrName>style.visibility</p:attrName>
                                        </p:attrNameLst>
                                      </p:cBhvr>
                                      <p:to>
                                        <p:strVal val="visible"/>
                                      </p:to>
                                    </p:set>
                                    <p:anim calcmode="lin" valueType="num">
                                      <p:cBhvr additive="base">
                                        <p:cTn id="25" dur="500" fill="hold"/>
                                        <p:tgtEl>
                                          <p:spTgt spid="3789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789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685800" y="685800"/>
            <a:ext cx="7772400" cy="5410200"/>
          </a:xfrm>
          <a:prstGeom prst="rect">
            <a:avLst/>
          </a:prstGeom>
        </p:spPr>
        <p:txBody>
          <a:bodyPr/>
          <a:lstStyle/>
          <a:p>
            <a:pPr eaLnBrk="1" hangingPunct="1">
              <a:lnSpc>
                <a:spcPct val="90000"/>
              </a:lnSpc>
              <a:buFont typeface="Wingdings" pitchFamily="2" charset="2"/>
              <a:buNone/>
            </a:pPr>
            <a:r>
              <a:rPr lang="en-US" sz="2000" smtClean="0">
                <a:latin typeface="Verdana" pitchFamily="34" charset="0"/>
                <a:cs typeface="Times New Roman" pitchFamily="18" charset="0"/>
              </a:rPr>
              <a:t>7. </a:t>
            </a:r>
            <a:r>
              <a:rPr lang="en-US" sz="2000" b="1" u="sng" smtClean="0">
                <a:latin typeface="Verdana" pitchFamily="34" charset="0"/>
                <a:cs typeface="Times New Roman" pitchFamily="18" charset="0"/>
              </a:rPr>
              <a:t>Management Theories:</a:t>
            </a:r>
            <a:r>
              <a:rPr lang="en-US" sz="2000" smtClean="0">
                <a:latin typeface="Verdana" pitchFamily="34" charset="0"/>
                <a:cs typeface="Times New Roman" pitchFamily="18" charset="0"/>
              </a:rPr>
              <a:t> </a:t>
            </a:r>
            <a:endParaRPr lang="en-US" sz="2000" smtClean="0">
              <a:cs typeface="Times New Roman" pitchFamily="18" charset="0"/>
            </a:endParaRPr>
          </a:p>
          <a:p>
            <a:pPr eaLnBrk="1" hangingPunct="1">
              <a:lnSpc>
                <a:spcPct val="90000"/>
              </a:lnSpc>
            </a:pPr>
            <a:r>
              <a:rPr lang="en-US" sz="2000" smtClean="0">
                <a:latin typeface="Verdana" pitchFamily="34" charset="0"/>
                <a:cs typeface="Times New Roman" pitchFamily="18" charset="0"/>
              </a:rPr>
              <a:t>Management theories (also known as “Transactional theories”) focus on the role of supervision, organization, and group performance. These theories base leadership on a system of reward and punishment. Managerial theories are often used in business; when employees are successful, they are rewarded; when they fail, they are reprimanded or punished. </a:t>
            </a:r>
            <a:endParaRPr lang="en-US" sz="2000" smtClean="0">
              <a:cs typeface="Times New Roman" pitchFamily="18" charset="0"/>
            </a:endParaRPr>
          </a:p>
          <a:p>
            <a:pPr eaLnBrk="1" hangingPunct="1">
              <a:lnSpc>
                <a:spcPct val="90000"/>
              </a:lnSpc>
              <a:buFont typeface="Wingdings" pitchFamily="2" charset="2"/>
              <a:buNone/>
            </a:pPr>
            <a:r>
              <a:rPr lang="en-US" sz="2000" smtClean="0">
                <a:latin typeface="Verdana" pitchFamily="34" charset="0"/>
                <a:cs typeface="Times New Roman" pitchFamily="18" charset="0"/>
              </a:rPr>
              <a:t>8. </a:t>
            </a:r>
            <a:r>
              <a:rPr lang="en-US" sz="2000" b="1" u="sng" smtClean="0">
                <a:latin typeface="Verdana" pitchFamily="34" charset="0"/>
                <a:cs typeface="Times New Roman" pitchFamily="18" charset="0"/>
              </a:rPr>
              <a:t>Relationship Theories</a:t>
            </a:r>
            <a:r>
              <a:rPr lang="en-US" sz="2000" smtClean="0">
                <a:latin typeface="Verdana" pitchFamily="34" charset="0"/>
                <a:cs typeface="Times New Roman" pitchFamily="18" charset="0"/>
              </a:rPr>
              <a:t>: </a:t>
            </a:r>
            <a:endParaRPr lang="en-US" sz="2000" smtClean="0">
              <a:cs typeface="Times New Roman" pitchFamily="18" charset="0"/>
            </a:endParaRPr>
          </a:p>
          <a:p>
            <a:pPr eaLnBrk="1" hangingPunct="1">
              <a:lnSpc>
                <a:spcPct val="90000"/>
              </a:lnSpc>
            </a:pPr>
            <a:r>
              <a:rPr lang="en-US" sz="2000" smtClean="0">
                <a:latin typeface="Verdana" pitchFamily="34" charset="0"/>
                <a:cs typeface="Times New Roman" pitchFamily="18" charset="0"/>
              </a:rPr>
              <a:t>Relationship theories (also known as “Transformational theories”) focus upon the connections formed between leaders and followers. These leaders motivate and inspire people by helping group members see the importance and higher good of the task. Transformational leaders are focused on the performance of group members, but also want each person to fulfill his or her potential. These leaders often have high ethical and moral standards.</a:t>
            </a:r>
            <a:r>
              <a:rPr lang="en-US" sz="2000" smtClean="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915">
                                            <p:txEl>
                                              <p:pRg st="1" end="1"/>
                                            </p:txEl>
                                          </p:spTgt>
                                        </p:tgtEl>
                                        <p:attrNameLst>
                                          <p:attrName>style.visibility</p:attrName>
                                        </p:attrNameLst>
                                      </p:cBhvr>
                                      <p:to>
                                        <p:strVal val="visible"/>
                                      </p:to>
                                    </p:set>
                                    <p:anim calcmode="lin" valueType="num">
                                      <p:cBhvr additive="base">
                                        <p:cTn id="13" dur="500" fill="hold"/>
                                        <p:tgtEl>
                                          <p:spTgt spid="389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891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8915">
                                            <p:txEl>
                                              <p:pRg st="2" end="2"/>
                                            </p:txEl>
                                          </p:spTgt>
                                        </p:tgtEl>
                                        <p:attrNameLst>
                                          <p:attrName>style.visibility</p:attrName>
                                        </p:attrNameLst>
                                      </p:cBhvr>
                                      <p:to>
                                        <p:strVal val="visible"/>
                                      </p:to>
                                    </p:set>
                                    <p:anim calcmode="lin" valueType="num">
                                      <p:cBhvr additive="base">
                                        <p:cTn id="19" dur="500" fill="hold"/>
                                        <p:tgtEl>
                                          <p:spTgt spid="3891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891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8915">
                                            <p:txEl>
                                              <p:pRg st="3" end="3"/>
                                            </p:txEl>
                                          </p:spTgt>
                                        </p:tgtEl>
                                        <p:attrNameLst>
                                          <p:attrName>style.visibility</p:attrName>
                                        </p:attrNameLst>
                                      </p:cBhvr>
                                      <p:to>
                                        <p:strVal val="visible"/>
                                      </p:to>
                                    </p:set>
                                    <p:anim calcmode="lin" valueType="num">
                                      <p:cBhvr additive="base">
                                        <p:cTn id="25" dur="500" fill="hold"/>
                                        <p:tgtEl>
                                          <p:spTgt spid="3891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8915">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62000" y="381000"/>
            <a:ext cx="6512511" cy="1143000"/>
          </a:xfrm>
        </p:spPr>
        <p:txBody>
          <a:bodyPr>
            <a:normAutofit fontScale="90000"/>
          </a:bodyPr>
          <a:lstStyle/>
          <a:p>
            <a:pPr marL="320040" indent="-320040" eaLnBrk="1" fontAlgn="auto" hangingPunct="1">
              <a:spcAft>
                <a:spcPts val="0"/>
              </a:spcAft>
              <a:buClr>
                <a:schemeClr val="accent6">
                  <a:lumMod val="75000"/>
                </a:schemeClr>
              </a:buClr>
              <a:defRPr/>
            </a:pPr>
            <a:r>
              <a:rPr lang="en-US" dirty="0" smtClean="0"/>
              <a:t>Functional components of Group dynamics 	</a:t>
            </a:r>
          </a:p>
        </p:txBody>
      </p:sp>
      <p:sp>
        <p:nvSpPr>
          <p:cNvPr id="6147" name="Rectangle 3"/>
          <p:cNvSpPr>
            <a:spLocks noGrp="1" noChangeArrowheads="1"/>
          </p:cNvSpPr>
          <p:nvPr>
            <p:ph idx="1"/>
          </p:nvPr>
        </p:nvSpPr>
        <p:spPr>
          <a:xfrm>
            <a:off x="533400" y="1752600"/>
            <a:ext cx="8153400" cy="4343400"/>
          </a:xfrm>
          <a:prstGeom prst="rect">
            <a:avLst/>
          </a:prstGeom>
        </p:spPr>
        <p:txBody>
          <a:bodyPr>
            <a:normAutofit/>
          </a:bodyPr>
          <a:lstStyle/>
          <a:p>
            <a:pPr eaLnBrk="1" hangingPunct="1">
              <a:buFont typeface="Wingdings" pitchFamily="2" charset="2"/>
              <a:buNone/>
            </a:pPr>
            <a:r>
              <a:rPr lang="en-US" sz="2400" b="1" smtClean="0"/>
              <a:t>1. </a:t>
            </a:r>
            <a:r>
              <a:rPr lang="en-US" sz="2400" b="1" u="sng" smtClean="0"/>
              <a:t>Group as a whole</a:t>
            </a:r>
            <a:r>
              <a:rPr lang="en-US" sz="2400" b="1" smtClean="0"/>
              <a:t> (Physical and non-Physical structure)</a:t>
            </a:r>
          </a:p>
          <a:p>
            <a:pPr lvl="3" eaLnBrk="1" hangingPunct="1"/>
            <a:r>
              <a:rPr lang="en-US" sz="2000" b="1" smtClean="0"/>
              <a:t>Physical structure consists of seating arrangements, architectural design of the room/hall, other related tangible things</a:t>
            </a:r>
          </a:p>
          <a:p>
            <a:pPr lvl="3" eaLnBrk="1" hangingPunct="1"/>
            <a:r>
              <a:rPr lang="en-US" sz="2000" b="1" smtClean="0"/>
              <a:t>Non Physical structure consists of the social roles, statuses, types of social interaction, communication etc</a:t>
            </a:r>
          </a:p>
          <a:p>
            <a:pPr eaLnBrk="1" hangingPunct="1">
              <a:buFont typeface="Wingdings" pitchFamily="2" charset="2"/>
              <a:buNone/>
            </a:pPr>
            <a:r>
              <a:rPr lang="en-US" sz="2000" b="1" smtClean="0"/>
              <a:t>2. </a:t>
            </a:r>
            <a:r>
              <a:rPr lang="en-US" sz="2000" b="1" u="sng" smtClean="0"/>
              <a:t>Group members</a:t>
            </a:r>
            <a:r>
              <a:rPr lang="en-US" sz="2000" b="1" smtClean="0"/>
              <a:t>: each and every group members have equal importance in the group dynamics. The member's attitude, level of perception, and participation are very important. Some group members are facilitative in nature while some are problematic for the smooth functioning of group dynamics.</a:t>
            </a:r>
          </a:p>
          <a:p>
            <a:pPr lvl="3" eaLnBrk="1" hangingPunct="1">
              <a:buFontTx/>
              <a:buNone/>
            </a:pPr>
            <a:endParaRPr lang="en-US"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10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147">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14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147">
                                            <p:txEl>
                                              <p:pRg st="0" end="0"/>
                                            </p:txEl>
                                          </p:spTgt>
                                        </p:tgtEl>
                                        <p:attrNameLst>
                                          <p:attrName>ppt_y</p:attrName>
                                        </p:attrNameLst>
                                      </p:cBhvr>
                                      <p:tavLst>
                                        <p:tav tm="0" fmla="#ppt_y+(sin(-2*pi*(1-$))*-#ppt_x+cos(-2*pi*(1-$))*(1-#ppt_y))*(1-$)">
                                          <p:val>
                                            <p:fltVal val="0"/>
                                          </p:val>
                                        </p:tav>
                                        <p:tav tm="100000">
                                          <p:val>
                                            <p:fltVal val="1"/>
                                          </p:val>
                                        </p:tav>
                                      </p:tavLst>
                                    </p:anim>
                                  </p:childTnLst>
                                  <p:subTnLst>
                                    <p:animClr clrSpc="rgb" dir="cw">
                                      <p:cBhvr override="childStyle">
                                        <p:cTn dur="1" fill="hold" display="0" masterRel="nextClick" afterEffect="1"/>
                                        <p:tgtEl>
                                          <p:spTgt spid="6147">
                                            <p:txEl>
                                              <p:pRg st="0" end="0"/>
                                            </p:txEl>
                                          </p:spTgt>
                                        </p:tgtEl>
                                        <p:attrNameLst>
                                          <p:attrName>ppt_c</p:attrName>
                                        </p:attrNameLst>
                                      </p:cBhvr>
                                      <p:to>
                                        <a:schemeClr val="accent1"/>
                                      </p:to>
                                    </p:animClr>
                                    <p:audio>
                                      <p:cMediaNode>
                                        <p:cTn display="0" masterRel="sameClick">
                                          <p:stCondLst>
                                            <p:cond evt="begin" delay="0">
                                              <p:tn val="5"/>
                                            </p:cond>
                                          </p:stCondLst>
                                          <p:endCondLst>
                                            <p:cond evt="onStopAudio" delay="0">
                                              <p:tgtEl>
                                                <p:sldTgt/>
                                              </p:tgtEl>
                                            </p:cond>
                                          </p:endCondLst>
                                        </p:cTn>
                                        <p:tgtEl>
                                          <p:sndTgt r:embed="rId3" name="drumroll.wav"/>
                                        </p:tgtEl>
                                      </p:cMediaNode>
                                    </p:audio>
                                  </p:subTnLst>
                                </p:cTn>
                              </p:par>
                              <p:par>
                                <p:cTn id="11" presetID="15" presetClass="entr" presetSubtype="0" fill="hold" grpId="0" nodeType="with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p:cTn id="13" dur="10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6147">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6147">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6147">
                                            <p:txEl>
                                              <p:pRg st="1" end="1"/>
                                            </p:txEl>
                                          </p:spTgt>
                                        </p:tgtEl>
                                        <p:attrNameLst>
                                          <p:attrName>ppt_y</p:attrName>
                                        </p:attrNameLst>
                                      </p:cBhvr>
                                      <p:tavLst>
                                        <p:tav tm="0" fmla="#ppt_y+(sin(-2*pi*(1-$))*-#ppt_x+cos(-2*pi*(1-$))*(1-#ppt_y))*(1-$)">
                                          <p:val>
                                            <p:fltVal val="0"/>
                                          </p:val>
                                        </p:tav>
                                        <p:tav tm="100000">
                                          <p:val>
                                            <p:fltVal val="1"/>
                                          </p:val>
                                        </p:tav>
                                      </p:tavLst>
                                    </p:anim>
                                  </p:childTnLst>
                                  <p:subTnLst>
                                    <p:animClr clrSpc="rgb" dir="cw">
                                      <p:cBhvr override="childStyle">
                                        <p:cTn dur="1" fill="hold" display="0" masterRel="nextClick" afterEffect="1"/>
                                        <p:tgtEl>
                                          <p:spTgt spid="6147">
                                            <p:txEl>
                                              <p:pRg st="1" end="1"/>
                                            </p:txEl>
                                          </p:spTgt>
                                        </p:tgtEl>
                                        <p:attrNameLst>
                                          <p:attrName>ppt_c</p:attrName>
                                        </p:attrNameLst>
                                      </p:cBhvr>
                                      <p:to>
                                        <a:schemeClr val="accent1"/>
                                      </p:to>
                                    </p:animClr>
                                    <p:audio>
                                      <p:cMediaNode>
                                        <p:cTn display="0" masterRel="sameClick">
                                          <p:stCondLst>
                                            <p:cond evt="begin" delay="0">
                                              <p:tn val="11"/>
                                            </p:cond>
                                          </p:stCondLst>
                                          <p:endCondLst>
                                            <p:cond evt="onStopAudio" delay="0">
                                              <p:tgtEl>
                                                <p:sldTgt/>
                                              </p:tgtEl>
                                            </p:cond>
                                          </p:endCondLst>
                                        </p:cTn>
                                        <p:tgtEl>
                                          <p:sndTgt r:embed="rId3" name="drumroll.wav"/>
                                        </p:tgtEl>
                                      </p:cMediaNode>
                                    </p:audio>
                                  </p:subTnLst>
                                </p:cTn>
                              </p:par>
                              <p:par>
                                <p:cTn id="17" presetID="15" presetClass="entr" presetSubtype="0" fill="hold" grpId="0" nodeType="with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p:cTn id="19" dur="1000" fill="hold"/>
                                        <p:tgtEl>
                                          <p:spTgt spid="6147">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6147">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6147">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6147">
                                            <p:txEl>
                                              <p:pRg st="2" end="2"/>
                                            </p:txEl>
                                          </p:spTgt>
                                        </p:tgtEl>
                                        <p:attrNameLst>
                                          <p:attrName>ppt_y</p:attrName>
                                        </p:attrNameLst>
                                      </p:cBhvr>
                                      <p:tavLst>
                                        <p:tav tm="0" fmla="#ppt_y+(sin(-2*pi*(1-$))*-#ppt_x+cos(-2*pi*(1-$))*(1-#ppt_y))*(1-$)">
                                          <p:val>
                                            <p:fltVal val="0"/>
                                          </p:val>
                                        </p:tav>
                                        <p:tav tm="100000">
                                          <p:val>
                                            <p:fltVal val="1"/>
                                          </p:val>
                                        </p:tav>
                                      </p:tavLst>
                                    </p:anim>
                                  </p:childTnLst>
                                  <p:subTnLst>
                                    <p:animClr clrSpc="rgb" dir="cw">
                                      <p:cBhvr override="childStyle">
                                        <p:cTn dur="1" fill="hold" display="0" masterRel="nextClick" afterEffect="1"/>
                                        <p:tgtEl>
                                          <p:spTgt spid="6147">
                                            <p:txEl>
                                              <p:pRg st="2" end="2"/>
                                            </p:txEl>
                                          </p:spTgt>
                                        </p:tgtEl>
                                        <p:attrNameLst>
                                          <p:attrName>ppt_c</p:attrName>
                                        </p:attrNameLst>
                                      </p:cBhvr>
                                      <p:to>
                                        <a:schemeClr val="accent1"/>
                                      </p:to>
                                    </p:animClr>
                                    <p:audio>
                                      <p:cMediaNode>
                                        <p:cTn display="0" masterRel="sameClick">
                                          <p:stCondLst>
                                            <p:cond evt="begin" delay="0">
                                              <p:tn val="17"/>
                                            </p:cond>
                                          </p:stCondLst>
                                          <p:endCondLst>
                                            <p:cond evt="onStopAudio" delay="0">
                                              <p:tgtEl>
                                                <p:sldTgt/>
                                              </p:tgtEl>
                                            </p:cond>
                                          </p:endCondLst>
                                        </p:cTn>
                                        <p:tgtEl>
                                          <p:sndTgt r:embed="rId3" name="drumroll.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15" presetClass="entr" presetSubtype="0" fill="hold" grpId="0" nodeType="clickEffect">
                                  <p:stCondLst>
                                    <p:cond delay="0"/>
                                  </p:stCondLst>
                                  <p:childTnLst>
                                    <p:set>
                                      <p:cBhvr>
                                        <p:cTn id="26" dur="1" fill="hold">
                                          <p:stCondLst>
                                            <p:cond delay="0"/>
                                          </p:stCondLst>
                                        </p:cTn>
                                        <p:tgtEl>
                                          <p:spTgt spid="6147">
                                            <p:txEl>
                                              <p:pRg st="3" end="3"/>
                                            </p:txEl>
                                          </p:spTgt>
                                        </p:tgtEl>
                                        <p:attrNameLst>
                                          <p:attrName>style.visibility</p:attrName>
                                        </p:attrNameLst>
                                      </p:cBhvr>
                                      <p:to>
                                        <p:strVal val="visible"/>
                                      </p:to>
                                    </p:set>
                                    <p:anim calcmode="lin" valueType="num">
                                      <p:cBhvr>
                                        <p:cTn id="27" dur="1000" fill="hold"/>
                                        <p:tgtEl>
                                          <p:spTgt spid="6147">
                                            <p:txEl>
                                              <p:pRg st="3" end="3"/>
                                            </p:txEl>
                                          </p:spTgt>
                                        </p:tgtEl>
                                        <p:attrNameLst>
                                          <p:attrName>ppt_w</p:attrName>
                                        </p:attrNameLst>
                                      </p:cBhvr>
                                      <p:tavLst>
                                        <p:tav tm="0">
                                          <p:val>
                                            <p:fltVal val="0"/>
                                          </p:val>
                                        </p:tav>
                                        <p:tav tm="100000">
                                          <p:val>
                                            <p:strVal val="#ppt_w"/>
                                          </p:val>
                                        </p:tav>
                                      </p:tavLst>
                                    </p:anim>
                                    <p:anim calcmode="lin" valueType="num">
                                      <p:cBhvr>
                                        <p:cTn id="28" dur="1000" fill="hold"/>
                                        <p:tgtEl>
                                          <p:spTgt spid="6147">
                                            <p:txEl>
                                              <p:pRg st="3" end="3"/>
                                            </p:txEl>
                                          </p:spTgt>
                                        </p:tgtEl>
                                        <p:attrNameLst>
                                          <p:attrName>ppt_h</p:attrName>
                                        </p:attrNameLst>
                                      </p:cBhvr>
                                      <p:tavLst>
                                        <p:tav tm="0">
                                          <p:val>
                                            <p:fltVal val="0"/>
                                          </p:val>
                                        </p:tav>
                                        <p:tav tm="100000">
                                          <p:val>
                                            <p:strVal val="#ppt_h"/>
                                          </p:val>
                                        </p:tav>
                                      </p:tavLst>
                                    </p:anim>
                                    <p:anim calcmode="lin" valueType="num">
                                      <p:cBhvr>
                                        <p:cTn id="29" dur="1000" fill="hold"/>
                                        <p:tgtEl>
                                          <p:spTgt spid="6147">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6147">
                                            <p:txEl>
                                              <p:pRg st="3" end="3"/>
                                            </p:txEl>
                                          </p:spTgt>
                                        </p:tgtEl>
                                        <p:attrNameLst>
                                          <p:attrName>ppt_y</p:attrName>
                                        </p:attrNameLst>
                                      </p:cBhvr>
                                      <p:tavLst>
                                        <p:tav tm="0" fmla="#ppt_y+(sin(-2*pi*(1-$))*-#ppt_x+cos(-2*pi*(1-$))*(1-#ppt_y))*(1-$)">
                                          <p:val>
                                            <p:fltVal val="0"/>
                                          </p:val>
                                        </p:tav>
                                        <p:tav tm="100000">
                                          <p:val>
                                            <p:fltVal val="1"/>
                                          </p:val>
                                        </p:tav>
                                      </p:tavLst>
                                    </p:anim>
                                  </p:childTnLst>
                                  <p:subTnLst>
                                    <p:animClr clrSpc="rgb" dir="cw">
                                      <p:cBhvr override="childStyle">
                                        <p:cTn dur="1" fill="hold" display="0" masterRel="nextClick" afterEffect="1"/>
                                        <p:tgtEl>
                                          <p:spTgt spid="6147">
                                            <p:txEl>
                                              <p:pRg st="3" end="3"/>
                                            </p:txEl>
                                          </p:spTgt>
                                        </p:tgtEl>
                                        <p:attrNameLst>
                                          <p:attrName>ppt_c</p:attrName>
                                        </p:attrNameLst>
                                      </p:cBhvr>
                                      <p:to>
                                        <a:schemeClr val="accent1"/>
                                      </p:to>
                                    </p:animClr>
                                    <p:audio>
                                      <p:cMediaNode>
                                        <p:cTn display="0" masterRel="sameClick">
                                          <p:stCondLst>
                                            <p:cond evt="begin" delay="0">
                                              <p:tn val="25"/>
                                            </p:cond>
                                          </p:stCondLst>
                                          <p:endCondLst>
                                            <p:cond evt="onStopAudio" delay="0">
                                              <p:tgtEl>
                                                <p:sldTgt/>
                                              </p:tgtEl>
                                            </p:cond>
                                          </p:endCondLst>
                                        </p:cTn>
                                        <p:tgtEl>
                                          <p:sndTgt r:embed="rId3"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685800" y="609600"/>
            <a:ext cx="7772400" cy="5486400"/>
          </a:xfrm>
          <a:prstGeom prst="rect">
            <a:avLst/>
          </a:prstGeom>
        </p:spPr>
        <p:txBody>
          <a:bodyPr/>
          <a:lstStyle/>
          <a:p>
            <a:pPr eaLnBrk="1" hangingPunct="1"/>
            <a:r>
              <a:rPr lang="en-US" b="1" smtClean="0"/>
              <a:t>3. </a:t>
            </a:r>
            <a:r>
              <a:rPr lang="en-US" sz="2400" b="1" u="sng" smtClean="0"/>
              <a:t>Group leadership</a:t>
            </a:r>
            <a:r>
              <a:rPr lang="en-US" sz="2800" b="1" u="sng" smtClean="0"/>
              <a:t>:</a:t>
            </a:r>
            <a:r>
              <a:rPr lang="en-US" sz="2800" b="1" smtClean="0"/>
              <a:t> </a:t>
            </a:r>
            <a:r>
              <a:rPr lang="en-US" sz="2400" b="1" smtClean="0"/>
              <a:t>authoritative, democratic or lassies faire</a:t>
            </a:r>
          </a:p>
          <a:p>
            <a:pPr eaLnBrk="1" hangingPunct="1"/>
            <a:r>
              <a:rPr lang="en-US" sz="2400" b="1" smtClean="0"/>
              <a:t>4. </a:t>
            </a:r>
            <a:r>
              <a:rPr lang="en-US" sz="2400" b="1" u="sng" smtClean="0"/>
              <a:t>Group Work Process:</a:t>
            </a:r>
            <a:r>
              <a:rPr lang="en-US" sz="2400" b="1" smtClean="0"/>
              <a:t> Planning for the group, methods being used for the processing of groups.</a:t>
            </a:r>
          </a:p>
          <a:p>
            <a:pPr eaLnBrk="1" hangingPunct="1">
              <a:buFont typeface="Wingdings" pitchFamily="2" charset="2"/>
              <a:buNone/>
            </a:pPr>
            <a:r>
              <a:rPr lang="en-US" sz="2400" b="1" smtClean="0"/>
              <a:t>	there is difference between group work process and group process. Former means a conscious efforts while the latter means simultaneous process which occur automatically when two or more person get together and share experiences.</a:t>
            </a:r>
            <a:r>
              <a:rPr lang="en-US" sz="2800" b="1" smtClean="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dissolve">
                                      <p:cBhvr>
                                        <p:cTn id="7" dur="500"/>
                                        <p:tgtEl>
                                          <p:spTgt spid="7171">
                                            <p:txEl>
                                              <p:pRg st="0" end="0"/>
                                            </p:txEl>
                                          </p:spTgt>
                                        </p:tgtEl>
                                      </p:cBhvr>
                                    </p:animEffect>
                                  </p:childTnLst>
                                  <p:subTnLst>
                                    <p:animClr clrSpc="rgb" dir="cw">
                                      <p:cBhvr override="childStyle">
                                        <p:cTn dur="1" fill="hold" display="0" masterRel="nextClick" afterEffect="1"/>
                                        <p:tgtEl>
                                          <p:spTgt spid="7171">
                                            <p:txEl>
                                              <p:pRg st="0" end="0"/>
                                            </p:txEl>
                                          </p:spTgt>
                                        </p:tgtEl>
                                        <p:attrNameLst>
                                          <p:attrName>ppt_c</p:attrName>
                                        </p:attrNameLst>
                                      </p:cBhvr>
                                      <p:to>
                                        <a:schemeClr val="accent1"/>
                                      </p:to>
                                    </p:animClr>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dissolve">
                                      <p:cBhvr>
                                        <p:cTn id="12" dur="500"/>
                                        <p:tgtEl>
                                          <p:spTgt spid="7171">
                                            <p:txEl>
                                              <p:pRg st="1" end="1"/>
                                            </p:txEl>
                                          </p:spTgt>
                                        </p:tgtEl>
                                      </p:cBhvr>
                                    </p:animEffect>
                                  </p:childTnLst>
                                  <p:subTnLst>
                                    <p:animClr clrSpc="rgb" dir="cw">
                                      <p:cBhvr override="childStyle">
                                        <p:cTn dur="1" fill="hold" display="0" masterRel="nextClick" afterEffect="1"/>
                                        <p:tgtEl>
                                          <p:spTgt spid="7171">
                                            <p:txEl>
                                              <p:pRg st="1" end="1"/>
                                            </p:txEl>
                                          </p:spTgt>
                                        </p:tgtEl>
                                        <p:attrNameLst>
                                          <p:attrName>ppt_c</p:attrName>
                                        </p:attrNameLst>
                                      </p:cBhvr>
                                      <p:to>
                                        <a:schemeClr val="accent1"/>
                                      </p:to>
                                    </p:animClr>
                                    <p:audio>
                                      <p:cMediaNode>
                                        <p:cTn display="0" masterRel="sameClick">
                                          <p:stCondLst>
                                            <p:cond evt="begin" delay="0">
                                              <p:tn val="10"/>
                                            </p:cond>
                                          </p:stCondLst>
                                          <p:endCondLst>
                                            <p:cond evt="onStopAudio" delay="0">
                                              <p:tgtEl>
                                                <p:sldTgt/>
                                              </p:tgtEl>
                                            </p:cond>
                                          </p:endCondLst>
                                        </p:cTn>
                                        <p:tgtEl>
                                          <p:sndTgt r:embed="rId2" name="chimes.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dissolve">
                                      <p:cBhvr>
                                        <p:cTn id="17" dur="500"/>
                                        <p:tgtEl>
                                          <p:spTgt spid="7171">
                                            <p:txEl>
                                              <p:pRg st="2" end="2"/>
                                            </p:txEl>
                                          </p:spTgt>
                                        </p:tgtEl>
                                      </p:cBhvr>
                                    </p:animEffect>
                                  </p:childTnLst>
                                  <p:subTnLst>
                                    <p:animClr clrSpc="rgb" dir="cw">
                                      <p:cBhvr override="childStyle">
                                        <p:cTn dur="1" fill="hold" display="0" masterRel="nextClick" afterEffect="1"/>
                                        <p:tgtEl>
                                          <p:spTgt spid="7171">
                                            <p:txEl>
                                              <p:pRg st="2" end="2"/>
                                            </p:txEl>
                                          </p:spTgt>
                                        </p:tgtEl>
                                        <p:attrNameLst>
                                          <p:attrName>ppt_c</p:attrName>
                                        </p:attrNameLst>
                                      </p:cBhvr>
                                      <p:to>
                                        <a:schemeClr val="accent1"/>
                                      </p:to>
                                    </p:animClr>
                                    <p:audio>
                                      <p:cMediaNode>
                                        <p:cTn display="0" masterRel="sameClick">
                                          <p:stCondLst>
                                            <p:cond evt="begin" delay="0">
                                              <p:tn val="1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bldLvl="3"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Concepts of Group </a:t>
            </a:r>
            <a:r>
              <a:rPr lang="en-US" dirty="0" err="1" smtClean="0"/>
              <a:t>Dynemics</a:t>
            </a:r>
            <a:r>
              <a:rPr lang="en-US" smtClean="0"/>
              <a:t>-</a:t>
            </a:r>
            <a:br>
              <a:rPr lang="en-US" smtClean="0"/>
            </a:br>
            <a:r>
              <a:rPr lang="en-US" smtClean="0"/>
              <a:t>Social </a:t>
            </a:r>
            <a:r>
              <a:rPr lang="en-US" dirty="0" smtClean="0"/>
              <a:t>Ecology</a:t>
            </a:r>
            <a:endParaRPr lang="en-US" dirty="0"/>
          </a:p>
        </p:txBody>
      </p:sp>
      <p:sp>
        <p:nvSpPr>
          <p:cNvPr id="3" name="Content Placeholder 2"/>
          <p:cNvSpPr>
            <a:spLocks noGrp="1"/>
          </p:cNvSpPr>
          <p:nvPr>
            <p:ph idx="1"/>
          </p:nvPr>
        </p:nvSpPr>
        <p:spPr>
          <a:xfrm>
            <a:off x="457200" y="1295400"/>
            <a:ext cx="8229600" cy="4830763"/>
          </a:xfrm>
        </p:spPr>
        <p:txBody>
          <a:bodyPr>
            <a:normAutofit lnSpcReduction="10000"/>
          </a:bodyPr>
          <a:lstStyle/>
          <a:p>
            <a:pPr algn="just"/>
            <a:r>
              <a:rPr lang="en-US" dirty="0" smtClean="0"/>
              <a:t>Social ecology is the science of relationship between human population, their communities and environment. </a:t>
            </a:r>
          </a:p>
          <a:p>
            <a:pPr algn="just"/>
            <a:r>
              <a:rPr lang="en-US" dirty="0" smtClean="0"/>
              <a:t>Many environmental groups are specifically concerned about the relationship of humans to our world resources. More specifically, and ecological perspective in social work means looking at the interdependencies of a client or client system and other social systems in its environment.</a:t>
            </a:r>
          </a:p>
          <a:p>
            <a:pPr algn="just">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473891"/>
          </a:xfrm>
        </p:spPr>
        <p:txBody>
          <a:bodyPr/>
          <a:lstStyle/>
          <a:p>
            <a:pPr algn="just"/>
            <a:endParaRPr lang="en-US" dirty="0" smtClean="0"/>
          </a:p>
          <a:p>
            <a:pPr algn="just"/>
            <a:r>
              <a:rPr lang="en-US" dirty="0" smtClean="0"/>
              <a:t>It tries to improve the coping pattern of the people in their environment to obtain a better match between an individual’s need and characteristics of his or her environment.</a:t>
            </a:r>
          </a:p>
          <a:p>
            <a:pPr algn="just"/>
            <a:endParaRPr lang="en-US" dirty="0" smtClean="0"/>
          </a:p>
          <a:p>
            <a:pPr algn="just"/>
            <a:r>
              <a:rPr lang="en-US" dirty="0" smtClean="0"/>
              <a:t>People interact with many systems like family, education, social service system, political, religious, goods and services, employment services.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2306</TotalTime>
  <Words>4115</Words>
  <Application>Microsoft Office PowerPoint</Application>
  <PresentationFormat>On-screen Show (4:3)</PresentationFormat>
  <Paragraphs>190</Paragraphs>
  <Slides>51</Slides>
  <Notes>4</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Concept of Group Dynamics</vt:lpstr>
      <vt:lpstr>Group Dynamics</vt:lpstr>
      <vt:lpstr>PowerPoint Presentation</vt:lpstr>
      <vt:lpstr>PowerPoint Presentation</vt:lpstr>
      <vt:lpstr>Definition of Group dynamics</vt:lpstr>
      <vt:lpstr>Functional components of Group dynamics  </vt:lpstr>
      <vt:lpstr>PowerPoint Presentation</vt:lpstr>
      <vt:lpstr>Concepts of Group Dynemics- Social Ecology</vt:lpstr>
      <vt:lpstr>PowerPoint Presentation</vt:lpstr>
      <vt:lpstr>PowerPoint Presentation</vt:lpstr>
      <vt:lpstr>Social Influence</vt:lpstr>
      <vt:lpstr>PowerPoint Presentation</vt:lpstr>
      <vt:lpstr>PowerPoint Presentation</vt:lpstr>
      <vt:lpstr>PowerPoint Presentation</vt:lpstr>
      <vt:lpstr>Primary Affiliation Group</vt:lpstr>
      <vt:lpstr>PowerPoint Presentation</vt:lpstr>
      <vt:lpstr>PowerPoint Presentation</vt:lpstr>
      <vt:lpstr>Secondary Affiliation Group</vt:lpstr>
      <vt:lpstr>Hawthorn Effect</vt:lpstr>
      <vt:lpstr>PowerPoint Presentation</vt:lpstr>
      <vt:lpstr>PowerPoint Presentation</vt:lpstr>
      <vt:lpstr>Functional components of Group dynamics</vt:lpstr>
      <vt:lpstr>PowerPoint Presentation</vt:lpstr>
      <vt:lpstr>PowerPoint Presentation</vt:lpstr>
      <vt:lpstr>PowerPoint Presentation</vt:lpstr>
      <vt:lpstr>PowerPoint Presentation</vt:lpstr>
      <vt:lpstr>PowerPoint Presentation</vt:lpstr>
      <vt:lpstr>2. Member’s roles &amp; Group Dynamics</vt:lpstr>
      <vt:lpstr>PowerPoint Presentation</vt:lpstr>
      <vt:lpstr>PowerPoint Presentation</vt:lpstr>
      <vt:lpstr>PowerPoint Presentation</vt:lpstr>
      <vt:lpstr>Blocking role</vt:lpstr>
      <vt:lpstr>Problems in carrying out roles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of Group Dynemics</dc:title>
  <dc:creator>Nasira</dc:creator>
  <cp:lastModifiedBy>HP</cp:lastModifiedBy>
  <cp:revision>66</cp:revision>
  <dcterms:created xsi:type="dcterms:W3CDTF">2006-08-16T00:00:00Z</dcterms:created>
  <dcterms:modified xsi:type="dcterms:W3CDTF">2018-05-23T05:35:13Z</dcterms:modified>
</cp:coreProperties>
</file>